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341" r:id="rId3"/>
    <p:sldId id="342" r:id="rId4"/>
    <p:sldId id="256" r:id="rId5"/>
    <p:sldId id="257" r:id="rId6"/>
    <p:sldId id="258" r:id="rId7"/>
    <p:sldId id="259" r:id="rId8"/>
    <p:sldId id="260" r:id="rId9"/>
    <p:sldId id="261" r:id="rId10"/>
    <p:sldId id="344" r:id="rId11"/>
    <p:sldId id="348" r:id="rId12"/>
    <p:sldId id="350" r:id="rId13"/>
    <p:sldId id="352" r:id="rId14"/>
    <p:sldId id="346" r:id="rId15"/>
    <p:sldId id="273" r:id="rId16"/>
    <p:sldId id="274" r:id="rId17"/>
    <p:sldId id="275" r:id="rId18"/>
    <p:sldId id="351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6858000" cy="9144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CC"/>
    <a:srgbClr val="CCFF33"/>
    <a:srgbClr val="FFCC66"/>
    <a:srgbClr val="CCFF99"/>
    <a:srgbClr val="CCFFCC"/>
    <a:srgbClr val="99FF66"/>
    <a:srgbClr val="003300"/>
    <a:srgbClr val="99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1" autoAdjust="0"/>
    <p:restoredTop sz="94660"/>
  </p:normalViewPr>
  <p:slideViewPr>
    <p:cSldViewPr>
      <p:cViewPr varScale="1">
        <p:scale>
          <a:sx n="46" d="100"/>
          <a:sy n="46" d="100"/>
        </p:scale>
        <p:origin x="23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BFFF84A-4B9A-49D2-867F-F3579ACF6D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B53D4-F61F-4FE6-8692-AE27584F2579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A2202-C575-45AF-B951-036A60023F50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9EEA-8DF8-4E36-B7AB-05440BEB28A2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1E5F8-66AE-49F7-BD7C-C48D011EE24E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465F6-99AC-4762-8981-642FCFAB4E1C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465F6-99AC-4762-8981-642FCFAB4E1C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EA1C4-191E-4DB3-8DFD-AAD8D8E3D082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A73DB-71F8-476F-A1F1-E81FAE56DA90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059CA-0EAD-49AF-BE2A-FAC9D960BF94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E62CD-07F8-433E-837D-17870F5000B8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E6D50-B94F-4142-9F4A-93DEC4E23283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C9A2D-A3C5-443F-95E5-8800173B8396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32055-483B-43F3-8371-266E3B423A31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210B4-492B-42FE-9FA7-5F8B3E54C94D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D1FA8-982B-44BA-A903-F49CF37B9594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99DBE-86B7-4146-92DB-BF685164E794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AF239-BEBD-483B-A668-A184B0A84CA7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EC1A-99C1-4D08-A3EB-F9E6E958D8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EB6B-6336-4A14-BA35-D7CE078346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8E65-1013-4B84-8B1A-BB90824535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2133600"/>
            <a:ext cx="6172200" cy="60340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C440-7EA4-4033-93A6-9580792BAD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366713"/>
            <a:ext cx="6172200" cy="780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D8BA-75BF-4E24-972A-2F1C9092E4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EC3F-C85C-4BC0-BF07-F99A2F43FD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6F69-A9D4-4013-8625-07093E3019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99D-98A9-4F3A-8332-CED47F38A8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1F8F-8051-4F9A-836F-CDC3110587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5C6D-F4E6-49D7-8294-7E94EE19EC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0E7A-B85A-45F3-947F-4C21B4D94C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C1C7-DDCF-4FDD-A5A0-65EA94E0F7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4A0B-16EB-4A50-93D6-15E5EBF2C3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D5D4755-3C0E-42D8-A09D-DC1B86A9BF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gap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109662"/>
          </a:xfrm>
          <a:solidFill>
            <a:srgbClr val="006600"/>
          </a:solidFill>
          <a:ln w="50800"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CCFF66"/>
                </a:solidFill>
              </a:rPr>
              <a:t>VEGETABLES</a:t>
            </a:r>
            <a:endParaRPr lang="el-GR" sz="6000" b="1" dirty="0" smtClean="0">
              <a:solidFill>
                <a:srgbClr val="CCFF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2051050"/>
            <a:ext cx="6480175" cy="6034088"/>
          </a:xfrm>
          <a:solidFill>
            <a:srgbClr val="336600"/>
          </a:solidFill>
          <a:ln w="50800">
            <a:solidFill>
              <a:srgbClr val="FFFF99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2600" b="1" dirty="0" smtClean="0">
                <a:solidFill>
                  <a:srgbClr val="CCECFF"/>
                </a:solidFill>
              </a:rPr>
              <a:t>Vegetables are herbaceous edible plants cultivated for the consumption of fresh roots, tubers, bulbs, soft stems, immature flowers, leaves or fruit  in fresh, conserved, or frozen condition. </a:t>
            </a:r>
            <a:endParaRPr lang="el-GR" sz="2600" b="1" dirty="0" smtClean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  <a:ln w="63500">
            <a:solidFill>
              <a:srgbClr val="FFCC66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99"/>
                </a:solidFill>
              </a:rPr>
              <a:t>CLASSIFICATION OF VEGETABLES</a:t>
            </a:r>
            <a:endParaRPr lang="el-GR" b="1" dirty="0" smtClean="0">
              <a:solidFill>
                <a:srgbClr val="FFCC99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solidFill>
            <a:srgbClr val="663300"/>
          </a:solidFill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Botanical taxonomy</a:t>
            </a:r>
            <a:endParaRPr lang="el-GR" sz="3000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Edible part</a:t>
            </a:r>
            <a:endParaRPr lang="el-GR" sz="3000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Requirements in temperature</a:t>
            </a:r>
            <a:endParaRPr lang="el-GR" sz="3000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Cultivation cycle</a:t>
            </a:r>
            <a:endParaRPr lang="el-GR" sz="3000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Pollination</a:t>
            </a:r>
            <a:endParaRPr lang="el-GR" sz="3000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000" b="1" dirty="0" smtClean="0">
                <a:solidFill>
                  <a:srgbClr val="FFCCFF"/>
                </a:solidFill>
              </a:rPr>
              <a:t>Photoperiod</a:t>
            </a:r>
            <a:endParaRPr lang="el-GR" sz="3000" b="1" dirty="0" smtClean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252537"/>
          </a:xfrm>
          <a:solidFill>
            <a:srgbClr val="3366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66"/>
                </a:solidFill>
              </a:rPr>
              <a:t>Botanical classification</a:t>
            </a:r>
            <a:endParaRPr lang="el-GR" b="1" dirty="0" smtClean="0">
              <a:solidFill>
                <a:srgbClr val="FFCC66"/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0350" y="2195513"/>
            <a:ext cx="6337300" cy="6034087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800" b="1" dirty="0" smtClean="0"/>
              <a:t>Plant species</a:t>
            </a:r>
            <a:r>
              <a:rPr lang="el-GR" sz="2800" b="1" dirty="0" smtClean="0"/>
              <a:t> </a:t>
            </a:r>
          </a:p>
          <a:p>
            <a:pPr eaLnBrk="1" hangingPunct="1"/>
            <a:endParaRPr lang="en-US" sz="2800" b="1" dirty="0" smtClean="0"/>
          </a:p>
          <a:p>
            <a:pPr eaLnBrk="1" hangingPunct="1">
              <a:buNone/>
            </a:pPr>
            <a:r>
              <a:rPr lang="en-US" sz="2800" b="1" dirty="0" smtClean="0"/>
              <a:t>Examples</a:t>
            </a:r>
          </a:p>
          <a:p>
            <a:pPr lvl="1" eaLnBrk="1" hangingPunct="1"/>
            <a:r>
              <a:rPr lang="en-US" sz="2400" b="1" dirty="0" smtClean="0"/>
              <a:t>Pepper</a:t>
            </a:r>
            <a:r>
              <a:rPr lang="el-GR" sz="2400" b="1" dirty="0" smtClean="0"/>
              <a:t>: </a:t>
            </a:r>
            <a:r>
              <a:rPr lang="en-GB" sz="2400" b="1" i="1" dirty="0" smtClean="0"/>
              <a:t>Ca</a:t>
            </a:r>
            <a:r>
              <a:rPr lang="en-US" sz="2400" b="1" i="1" dirty="0" err="1" smtClean="0"/>
              <a:t>psicum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annuum</a:t>
            </a:r>
            <a:endParaRPr lang="el-GR" sz="2400" b="1" i="1" dirty="0" smtClean="0"/>
          </a:p>
          <a:p>
            <a:pPr lvl="1" eaLnBrk="1" hangingPunct="1"/>
            <a:r>
              <a:rPr lang="en-US" sz="2400" b="1" i="1" dirty="0" smtClean="0"/>
              <a:t>spinach</a:t>
            </a:r>
            <a:r>
              <a:rPr lang="el-GR" sz="2400" b="1" i="1" dirty="0" smtClean="0"/>
              <a:t>: </a:t>
            </a:r>
            <a:r>
              <a:rPr lang="en-US" sz="2400" b="1" i="1" dirty="0" err="1" smtClean="0"/>
              <a:t>Spinacia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oleracea</a:t>
            </a:r>
            <a:endParaRPr lang="el-GR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4938" y="1222468"/>
            <a:ext cx="6588125" cy="678955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4638" indent="-274638" algn="ctr">
              <a:lnSpc>
                <a:spcPct val="160000"/>
              </a:lnSpc>
              <a:tabLst>
                <a:tab pos="801688" algn="l"/>
              </a:tabLst>
            </a:pPr>
            <a:r>
              <a:rPr lang="en-US" sz="3200" u="sng" dirty="0" smtClean="0"/>
              <a:t>Sub-category</a:t>
            </a:r>
            <a:endParaRPr lang="el-GR" sz="3200" u="sng" dirty="0"/>
          </a:p>
          <a:p>
            <a:pPr marL="274638" indent="-274638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n-US" sz="2400" dirty="0" smtClean="0"/>
              <a:t>Botanical variety</a:t>
            </a:r>
            <a:endParaRPr lang="el-GR" sz="2400" dirty="0"/>
          </a:p>
          <a:p>
            <a:pPr marL="630238" lvl="1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l-GR" sz="2400" dirty="0"/>
              <a:t> π.χ. </a:t>
            </a:r>
            <a:r>
              <a:rPr lang="en-US" sz="2400" i="1" dirty="0" err="1"/>
              <a:t>Brassica</a:t>
            </a:r>
            <a:r>
              <a:rPr lang="en-US" sz="2400" i="1" dirty="0"/>
              <a:t> </a:t>
            </a:r>
            <a:r>
              <a:rPr lang="en-US" sz="2400" i="1" dirty="0" err="1"/>
              <a:t>oleracea</a:t>
            </a:r>
            <a:r>
              <a:rPr lang="en-US" sz="2400" dirty="0"/>
              <a:t>, </a:t>
            </a:r>
            <a:endParaRPr lang="el-GR" sz="2400" dirty="0"/>
          </a:p>
          <a:p>
            <a:pPr lvl="2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n-US" sz="2400" dirty="0"/>
              <a:t>var. </a:t>
            </a:r>
            <a:r>
              <a:rPr lang="en-US" sz="2400" i="1" dirty="0"/>
              <a:t>botrytis</a:t>
            </a:r>
            <a:r>
              <a:rPr lang="en-US" sz="2400" dirty="0"/>
              <a:t>: </a:t>
            </a:r>
            <a:r>
              <a:rPr lang="en-US" sz="2400" dirty="0" smtClean="0"/>
              <a:t>cauliflower</a:t>
            </a:r>
            <a:endParaRPr lang="el-GR" sz="2400" dirty="0"/>
          </a:p>
          <a:p>
            <a:pPr lvl="2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n-US" sz="2400" dirty="0"/>
              <a:t>var. </a:t>
            </a:r>
            <a:r>
              <a:rPr lang="en-US" sz="2400" i="1" dirty="0" err="1"/>
              <a:t>italica</a:t>
            </a:r>
            <a:r>
              <a:rPr lang="en-US" sz="2400" dirty="0"/>
              <a:t>: </a:t>
            </a:r>
            <a:r>
              <a:rPr lang="en-US" sz="2400" dirty="0" smtClean="0"/>
              <a:t>broccoli</a:t>
            </a:r>
            <a:endParaRPr lang="el-GR" sz="2400" dirty="0"/>
          </a:p>
          <a:p>
            <a:pPr lvl="2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n-US" sz="2400" dirty="0"/>
              <a:t>Var. </a:t>
            </a:r>
            <a:r>
              <a:rPr lang="en-US" sz="2400" i="1" dirty="0" err="1"/>
              <a:t>capitata</a:t>
            </a:r>
            <a:r>
              <a:rPr lang="en-US" sz="2400" dirty="0"/>
              <a:t>: </a:t>
            </a:r>
            <a:r>
              <a:rPr lang="en-US" sz="2400" dirty="0" smtClean="0"/>
              <a:t>cabbage</a:t>
            </a:r>
            <a:endParaRPr lang="el-GR" sz="2400" dirty="0"/>
          </a:p>
          <a:p>
            <a:pPr marL="274638" indent="-274638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endParaRPr lang="el-GR" sz="2400" dirty="0"/>
          </a:p>
          <a:p>
            <a:pPr marL="274638" indent="-274638">
              <a:lnSpc>
                <a:spcPct val="160000"/>
              </a:lnSpc>
              <a:buFontTx/>
              <a:buBlip>
                <a:blip r:embed="rId3"/>
              </a:buBlip>
              <a:tabLst>
                <a:tab pos="801688" algn="l"/>
              </a:tabLst>
            </a:pPr>
            <a:r>
              <a:rPr lang="en-US" sz="2400" dirty="0" smtClean="0"/>
              <a:t>Cultivated variety</a:t>
            </a:r>
            <a:r>
              <a:rPr lang="el-GR" sz="2400" dirty="0" smtClean="0"/>
              <a:t>:</a:t>
            </a:r>
            <a:endParaRPr lang="el-GR" sz="2400" dirty="0"/>
          </a:p>
          <a:p>
            <a:pPr marL="274638" indent="-274638">
              <a:lnSpc>
                <a:spcPct val="160000"/>
              </a:lnSpc>
              <a:tabLst>
                <a:tab pos="801688" algn="l"/>
              </a:tabLst>
            </a:pPr>
            <a:r>
              <a:rPr lang="el-GR" sz="2400" dirty="0"/>
              <a:t>   (</a:t>
            </a:r>
            <a:r>
              <a:rPr lang="en-GB" sz="2400" dirty="0" err="1"/>
              <a:t>cv</a:t>
            </a:r>
            <a:r>
              <a:rPr lang="el-GR" sz="2400" dirty="0"/>
              <a:t>. =   </a:t>
            </a:r>
            <a:r>
              <a:rPr lang="en-GB" sz="2400" dirty="0"/>
              <a:t>cultivated variety</a:t>
            </a:r>
            <a:r>
              <a:rPr lang="el-GR" sz="2400" dirty="0"/>
              <a:t>) </a:t>
            </a:r>
          </a:p>
          <a:p>
            <a:pPr lvl="1" indent="-457200">
              <a:lnSpc>
                <a:spcPct val="160000"/>
              </a:lnSpc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el-GR" sz="2400" dirty="0"/>
              <a:t> </a:t>
            </a:r>
            <a:r>
              <a:rPr lang="en-US" sz="2400" dirty="0" smtClean="0"/>
              <a:t>e.g.</a:t>
            </a:r>
            <a:r>
              <a:rPr lang="el-GR" sz="2400" dirty="0" smtClean="0"/>
              <a:t> </a:t>
            </a:r>
            <a:r>
              <a:rPr lang="en-US" sz="2400" dirty="0" smtClean="0"/>
              <a:t>tomato</a:t>
            </a:r>
            <a:r>
              <a:rPr lang="el-GR" sz="2400" dirty="0" smtClean="0"/>
              <a:t>:</a:t>
            </a:r>
            <a:endParaRPr lang="el-GR" sz="2400" dirty="0"/>
          </a:p>
          <a:p>
            <a:pPr marL="457200" lvl="2" indent="-457200">
              <a:lnSpc>
                <a:spcPct val="160000"/>
              </a:lnSpc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en-US" sz="2400" i="1" dirty="0" err="1" smtClean="0"/>
              <a:t>Solanum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lycopersicum</a:t>
            </a:r>
            <a:r>
              <a:rPr lang="en-US" sz="2400" i="1" dirty="0"/>
              <a:t>, </a:t>
            </a:r>
            <a:r>
              <a:rPr lang="en-GB" sz="2400" dirty="0" err="1"/>
              <a:t>cv</a:t>
            </a:r>
            <a:r>
              <a:rPr lang="el-GR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Belladona</a:t>
            </a:r>
            <a:r>
              <a:rPr lang="en-US" sz="2400" dirty="0"/>
              <a:t>)</a:t>
            </a:r>
            <a:r>
              <a:rPr lang="el-GR" sz="2400" b="0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40" y="603119"/>
            <a:ext cx="6669360" cy="992551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CLASSIFICATION ACCORDING TO THE EDIBLE PART</a:t>
            </a:r>
            <a:endParaRPr lang="el-GR" sz="3200" dirty="0" smtClean="0"/>
          </a:p>
        </p:txBody>
      </p:sp>
      <p:pic>
        <p:nvPicPr>
          <p:cNvPr id="8" name="7 - Εικόνα" descr="BERLIN-8-8-2008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1018" y="2171733"/>
            <a:ext cx="3078342" cy="2299200"/>
          </a:xfrm>
          <a:prstGeom prst="rect">
            <a:avLst/>
          </a:prstGeom>
        </p:spPr>
      </p:pic>
      <p:pic>
        <p:nvPicPr>
          <p:cNvPr id="10" name="9 - Εικόνα" descr="BERLIN-8-8-2008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4603109"/>
            <a:ext cx="3168352" cy="2177136"/>
          </a:xfrm>
          <a:prstGeom prst="rect">
            <a:avLst/>
          </a:prstGeom>
        </p:spPr>
      </p:pic>
      <p:pic>
        <p:nvPicPr>
          <p:cNvPr id="11" name="10 - Εικόνα" descr="DSC00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1018" y="4572000"/>
            <a:ext cx="3078342" cy="2208245"/>
          </a:xfrm>
          <a:prstGeom prst="rect">
            <a:avLst/>
          </a:prstGeom>
        </p:spPr>
      </p:pic>
      <p:pic>
        <p:nvPicPr>
          <p:cNvPr id="12" name="11 - Εικόνα" descr="BERLIN-8-8-2008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40" y="6876256"/>
            <a:ext cx="3168352" cy="2210600"/>
          </a:xfrm>
          <a:prstGeom prst="rect">
            <a:avLst/>
          </a:prstGeom>
        </p:spPr>
      </p:pic>
      <p:pic>
        <p:nvPicPr>
          <p:cNvPr id="13" name="12 - Εικόνα" descr="MOROCCO-2006 0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1017" y="6925635"/>
            <a:ext cx="3078343" cy="2158867"/>
          </a:xfrm>
          <a:prstGeom prst="rect">
            <a:avLst/>
          </a:prstGeom>
        </p:spPr>
      </p:pic>
      <p:pic>
        <p:nvPicPr>
          <p:cNvPr id="9" name="4 - Εικόνα" descr="BERLIN-8-8-2008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640" y="2171733"/>
            <a:ext cx="3168352" cy="2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25619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66713"/>
            <a:ext cx="6429375" cy="820737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smtClean="0"/>
              <a:t>CLASSIFICATION ACCORDING TO THE EDIBLE PART</a:t>
            </a:r>
            <a:endParaRPr lang="el-GR" sz="24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6429375" cy="642937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The edible part may be</a:t>
            </a:r>
            <a:r>
              <a:rPr lang="el-GR" b="1" dirty="0" smtClean="0"/>
              <a:t>: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313" y="2262188"/>
            <a:ext cx="6500812" cy="6494085"/>
          </a:xfrm>
          <a:prstGeom prst="rect">
            <a:avLst/>
          </a:prstGeom>
          <a:noFill/>
          <a:ln w="57150">
            <a:solidFill>
              <a:srgbClr val="CCFF99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u="sng" dirty="0" smtClean="0">
                <a:solidFill>
                  <a:srgbClr val="CCFFCC"/>
                </a:solidFill>
              </a:rPr>
              <a:t>Underground plant </a:t>
            </a:r>
            <a:r>
              <a:rPr lang="en-US" sz="2600" u="sng" dirty="0" err="1" smtClean="0">
                <a:solidFill>
                  <a:srgbClr val="CCFFCC"/>
                </a:solidFill>
              </a:rPr>
              <a:t>organts</a:t>
            </a:r>
            <a:endParaRPr lang="el-GR" sz="2600" u="sng" dirty="0">
              <a:solidFill>
                <a:srgbClr val="CCFFCC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dirty="0" smtClean="0">
                <a:solidFill>
                  <a:srgbClr val="CCFFCC"/>
                </a:solidFill>
              </a:rPr>
              <a:t>tuber</a:t>
            </a:r>
            <a:r>
              <a:rPr lang="el-GR" sz="2600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potato</a:t>
            </a:r>
            <a:endParaRPr lang="el-GR" sz="2600" dirty="0">
              <a:solidFill>
                <a:srgbClr val="CCFFCC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dirty="0" smtClean="0">
                <a:solidFill>
                  <a:srgbClr val="CCFFCC"/>
                </a:solidFill>
              </a:rPr>
              <a:t>Root tuber</a:t>
            </a:r>
            <a:r>
              <a:rPr lang="el-GR" sz="2600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red beet, </a:t>
            </a:r>
            <a:r>
              <a:rPr lang="el-GR" sz="2600" dirty="0" smtClean="0">
                <a:solidFill>
                  <a:srgbClr val="CCFFCC"/>
                </a:solidFill>
              </a:rPr>
              <a:t> </a:t>
            </a:r>
            <a:r>
              <a:rPr lang="en-US" sz="2600" dirty="0" smtClean="0">
                <a:solidFill>
                  <a:srgbClr val="CCFFCC"/>
                </a:solidFill>
              </a:rPr>
              <a:t>carrot</a:t>
            </a:r>
            <a:endParaRPr lang="el-GR" sz="2600" dirty="0">
              <a:solidFill>
                <a:srgbClr val="CCFFCC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dirty="0" smtClean="0">
                <a:solidFill>
                  <a:srgbClr val="CCFFCC"/>
                </a:solidFill>
              </a:rPr>
              <a:t>Bulb</a:t>
            </a:r>
            <a:r>
              <a:rPr lang="el-GR" sz="2600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onion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garlic</a:t>
            </a:r>
            <a:endParaRPr lang="el-GR" sz="2600" dirty="0">
              <a:solidFill>
                <a:srgbClr val="CCFFCC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u="sng" dirty="0" smtClean="0">
                <a:solidFill>
                  <a:srgbClr val="CCFFCC"/>
                </a:solidFill>
              </a:rPr>
              <a:t>Stem</a:t>
            </a:r>
            <a:r>
              <a:rPr lang="el-GR" sz="2600" u="sng" dirty="0" smtClean="0">
                <a:solidFill>
                  <a:srgbClr val="CCFFCC"/>
                </a:solidFill>
              </a:rPr>
              <a:t>:</a:t>
            </a:r>
            <a:r>
              <a:rPr lang="el-GR" sz="2600" dirty="0" smtClean="0">
                <a:solidFill>
                  <a:srgbClr val="CCFFCC"/>
                </a:solidFill>
              </a:rPr>
              <a:t> </a:t>
            </a:r>
            <a:r>
              <a:rPr lang="en-US" sz="2600" dirty="0" smtClean="0">
                <a:solidFill>
                  <a:srgbClr val="CCFFCC"/>
                </a:solidFill>
              </a:rPr>
              <a:t>asparagus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kohlrabi</a:t>
            </a:r>
            <a:endParaRPr lang="el-GR" sz="2600" dirty="0">
              <a:solidFill>
                <a:srgbClr val="CCFFCC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u="sng" dirty="0" smtClean="0">
                <a:solidFill>
                  <a:srgbClr val="CCFFCC"/>
                </a:solidFill>
              </a:rPr>
              <a:t>Leaves</a:t>
            </a:r>
            <a:r>
              <a:rPr lang="el-GR" sz="2600" u="sng" dirty="0" smtClean="0">
                <a:solidFill>
                  <a:srgbClr val="CCFFCC"/>
                </a:solidFill>
              </a:rPr>
              <a:t>:</a:t>
            </a:r>
            <a:r>
              <a:rPr lang="el-GR" sz="2600" dirty="0" smtClean="0">
                <a:solidFill>
                  <a:srgbClr val="CCFFCC"/>
                </a:solidFill>
              </a:rPr>
              <a:t> </a:t>
            </a:r>
            <a:r>
              <a:rPr lang="en-US" sz="2600" dirty="0" smtClean="0">
                <a:solidFill>
                  <a:srgbClr val="CCFFCC"/>
                </a:solidFill>
              </a:rPr>
              <a:t>lettuce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endive</a:t>
            </a:r>
            <a:endParaRPr lang="el-GR" sz="2600" dirty="0">
              <a:solidFill>
                <a:srgbClr val="CCFFCC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u="sng" dirty="0" smtClean="0">
                <a:solidFill>
                  <a:srgbClr val="CCFFCC"/>
                </a:solidFill>
              </a:rPr>
              <a:t>Unripe flowers</a:t>
            </a:r>
            <a:r>
              <a:rPr lang="el-GR" sz="2600" u="sng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cauliflower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artichoke</a:t>
            </a:r>
            <a:endParaRPr lang="el-GR" sz="2600" dirty="0">
              <a:solidFill>
                <a:srgbClr val="CCFFCC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u="sng" dirty="0" smtClean="0">
                <a:solidFill>
                  <a:srgbClr val="CCFFCC"/>
                </a:solidFill>
              </a:rPr>
              <a:t>Fruit</a:t>
            </a:r>
            <a:r>
              <a:rPr lang="el-GR" sz="2600" u="sng" dirty="0" smtClean="0">
                <a:solidFill>
                  <a:srgbClr val="CCFFCC"/>
                </a:solidFill>
              </a:rPr>
              <a:t>:</a:t>
            </a:r>
            <a:endParaRPr lang="el-GR" sz="2600" u="sng" dirty="0">
              <a:solidFill>
                <a:srgbClr val="CCFFCC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dirty="0" smtClean="0">
                <a:solidFill>
                  <a:srgbClr val="CCFFCC"/>
                </a:solidFill>
              </a:rPr>
              <a:t>Unripe fruit</a:t>
            </a:r>
            <a:r>
              <a:rPr lang="el-GR" sz="2600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cucumber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eggplant</a:t>
            </a:r>
            <a:endParaRPr lang="el-GR" sz="2600" dirty="0">
              <a:solidFill>
                <a:srgbClr val="CCFFCC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AutoNum type="arabicPeriod"/>
            </a:pPr>
            <a:r>
              <a:rPr lang="en-US" sz="2600" dirty="0" smtClean="0">
                <a:solidFill>
                  <a:srgbClr val="CCFFCC"/>
                </a:solidFill>
              </a:rPr>
              <a:t>Ripe fruit</a:t>
            </a:r>
            <a:r>
              <a:rPr lang="el-GR" sz="2600" dirty="0" smtClean="0">
                <a:solidFill>
                  <a:srgbClr val="CCFFCC"/>
                </a:solidFill>
              </a:rPr>
              <a:t>: </a:t>
            </a:r>
            <a:r>
              <a:rPr lang="en-US" sz="2600" dirty="0" smtClean="0">
                <a:solidFill>
                  <a:srgbClr val="CCFFCC"/>
                </a:solidFill>
              </a:rPr>
              <a:t>tomato</a:t>
            </a:r>
            <a:r>
              <a:rPr lang="el-GR" sz="2600" dirty="0" smtClean="0">
                <a:solidFill>
                  <a:srgbClr val="CCFFCC"/>
                </a:solidFill>
              </a:rPr>
              <a:t>, </a:t>
            </a:r>
            <a:r>
              <a:rPr lang="en-US" sz="2600" dirty="0" smtClean="0">
                <a:solidFill>
                  <a:srgbClr val="CCFFCC"/>
                </a:solidFill>
              </a:rPr>
              <a:t>watermelon</a:t>
            </a:r>
            <a:endParaRPr lang="el-GR" sz="2600" dirty="0">
              <a:solidFill>
                <a:srgbClr val="CCFFCC"/>
              </a:solidFill>
            </a:endParaRPr>
          </a:p>
          <a:p>
            <a:pPr marL="342900" indent="-342900"/>
            <a:endParaRPr lang="en-GB" sz="26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79388"/>
            <a:ext cx="6335713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4</a:t>
            </a:r>
            <a:r>
              <a:rPr lang="el-GR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of vegetables according to their temperature requirements</a:t>
            </a:r>
            <a:endParaRPr lang="el-G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279" name="Group 5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20248"/>
              </p:ext>
            </p:extLst>
          </p:nvPr>
        </p:nvGraphicFramePr>
        <p:xfrm>
          <a:off x="268703" y="1403648"/>
          <a:ext cx="6408738" cy="5999152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season vegetables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Warm season vegetables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Cold-resistant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Opt. T: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 </a:t>
                      </a:r>
                      <a:r>
                        <a:rPr kumimoji="0" lang="en-US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r>
                        <a:rPr kumimoji="0" lang="el-G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tolerant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Moderately cold-sensitive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Strongly cold-sensitive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Artichoke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corn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Cucumber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Onion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Endive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Green cowpea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Pepper</a:t>
                      </a:r>
                      <a:endParaRPr kumimoji="0" lang="el-G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 sprouts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Cauliflower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Parsley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Chinese 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Zucchini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Iceberg lettuce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Lettuce (Head)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Broccoli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Garlic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Spinach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Asparagus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5</a:t>
            </a:r>
            <a:r>
              <a:rPr lang="el-G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Vegetables requiring vernalization through exposure to cold temperatures to form reproductive organs</a:t>
            </a:r>
            <a:endParaRPr lang="el-G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862" name="Group 118"/>
          <p:cNvGraphicFramePr>
            <a:graphicFrameLocks noGrp="1"/>
          </p:cNvGraphicFramePr>
          <p:nvPr>
            <p:ph idx="1"/>
          </p:nvPr>
        </p:nvGraphicFramePr>
        <p:xfrm>
          <a:off x="1341438" y="2195513"/>
          <a:ext cx="4175125" cy="4032251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Fennel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Onion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 sprouts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Celery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Parsley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54696"/>
            <a:ext cx="6172200" cy="74449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6A</a:t>
            </a:r>
            <a:r>
              <a:rPr lang="el-G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of vegetables according to their pollination needs</a:t>
            </a:r>
            <a:endParaRPr lang="el-G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3339" name="Group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53663"/>
              </p:ext>
            </p:extLst>
          </p:nvPr>
        </p:nvGraphicFramePr>
        <p:xfrm>
          <a:off x="503237" y="725132"/>
          <a:ext cx="5832475" cy="5055565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Insect-pollinated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Wind-pollinated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Self-pollinated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Artichoke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corn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Cucumber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Faba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Dill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Lettuce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Spinach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Pepper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Zucchini squash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Onion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Cauliflower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Common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Brussels sprouts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Chinese 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62120"/>
              </p:ext>
            </p:extLst>
          </p:nvPr>
        </p:nvGraphicFramePr>
        <p:xfrm>
          <a:off x="503237" y="5764094"/>
          <a:ext cx="5832475" cy="3307079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3888624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415277497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17348786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Parsley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1261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Fennel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25819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573139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214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5244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8809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Broccoli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7145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45933"/>
                  </a:ext>
                </a:extLst>
              </a:tr>
              <a:tr h="35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Asparagus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7534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0350" y="366713"/>
            <a:ext cx="6383338" cy="1901825"/>
          </a:xfrm>
          <a:ln w="28575">
            <a:solidFill>
              <a:srgbClr val="CCFF99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rgbClr val="99FFCC"/>
                </a:solidFill>
              </a:rPr>
              <a:t>Classification of vegetables according to the cultivation cycle</a:t>
            </a:r>
            <a:endParaRPr lang="en-GB" sz="4000" b="1" dirty="0" smtClean="0">
              <a:solidFill>
                <a:srgbClr val="99FFCC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04813" y="2483768"/>
            <a:ext cx="6172200" cy="6250657"/>
          </a:xfrm>
          <a:solidFill>
            <a:srgbClr val="CCFF99"/>
          </a:solidFill>
        </p:spPr>
        <p:txBody>
          <a:bodyPr/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Perennial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b="1" dirty="0" smtClean="0">
                <a:latin typeface="Tahoma" pitchFamily="34" charset="0"/>
                <a:cs typeface="Tahoma" pitchFamily="34" charset="0"/>
              </a:rPr>
              <a:t>Asparagus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b="1" dirty="0" smtClean="0">
                <a:latin typeface="Tahoma" pitchFamily="34" charset="0"/>
                <a:cs typeface="Tahoma" pitchFamily="34" charset="0"/>
              </a:rPr>
              <a:t>Artichoke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Annual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b="1" dirty="0" smtClean="0">
                <a:latin typeface="Tahoma" pitchFamily="34" charset="0"/>
                <a:cs typeface="Tahoma" pitchFamily="34" charset="0"/>
              </a:rPr>
              <a:t>All other vegetables cultivated in temperate climates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DSC00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7032" y="4646320"/>
            <a:ext cx="2827744" cy="2120808"/>
          </a:xfrm>
          <a:prstGeom prst="rect">
            <a:avLst/>
          </a:prstGeom>
        </p:spPr>
      </p:pic>
      <p:pic>
        <p:nvPicPr>
          <p:cNvPr id="5" name="Picture 4" descr="P805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1035" y="2483768"/>
            <a:ext cx="2784309" cy="208823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406401"/>
            <a:ext cx="6481763" cy="147743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en-US" sz="3200">
                <a:solidFill>
                  <a:srgbClr val="006600"/>
                </a:solidFill>
              </a:rPr>
              <a:t>Current trends in the market of fresh vegetables</a:t>
            </a:r>
            <a:endParaRPr lang="el-GR" sz="320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9" y="2641600"/>
            <a:ext cx="6535341" cy="5867400"/>
          </a:xfrm>
        </p:spPr>
        <p:txBody>
          <a:bodyPr/>
          <a:lstStyle/>
          <a:p>
            <a:pPr algn="just"/>
            <a:r>
              <a:rPr lang="en-US" sz="2800" b="1">
                <a:solidFill>
                  <a:srgbClr val="CCFF66"/>
                </a:solidFill>
              </a:rPr>
              <a:t>The percentage of fresh vegetables distributed trough large super markets is increasing</a:t>
            </a:r>
          </a:p>
          <a:p>
            <a:pPr algn="just"/>
            <a:endParaRPr lang="el-GR" sz="2800" b="1">
              <a:solidFill>
                <a:srgbClr val="CCFF66"/>
              </a:solidFill>
            </a:endParaRPr>
          </a:p>
          <a:p>
            <a:pPr algn="just"/>
            <a:r>
              <a:rPr lang="en-US" sz="2800" b="1">
                <a:solidFill>
                  <a:srgbClr val="CCFF66"/>
                </a:solidFill>
              </a:rPr>
              <a:t>Consumer demand for safe and high quality food has dramatically increased</a:t>
            </a:r>
            <a:endParaRPr lang="el-GR" sz="2800" b="1">
              <a:solidFill>
                <a:srgbClr val="CCFF66"/>
              </a:solidFill>
            </a:endParaRPr>
          </a:p>
          <a:p>
            <a:pPr algn="just"/>
            <a:endParaRPr lang="el-GR" sz="2800" b="1">
              <a:solidFill>
                <a:srgbClr val="CCFF66"/>
              </a:solidFill>
            </a:endParaRPr>
          </a:p>
          <a:p>
            <a:pPr algn="just"/>
            <a:r>
              <a:rPr lang="en-US" sz="2800" b="1">
                <a:solidFill>
                  <a:srgbClr val="CCFF66"/>
                </a:solidFill>
              </a:rPr>
              <a:t>Quality certification of fresh vegetables and fruits is becoming compulsory</a:t>
            </a:r>
            <a:endParaRPr lang="el-GR" sz="2800" b="1">
              <a:solidFill>
                <a:srgbClr val="CCFF6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Forms of consumption</a:t>
            </a:r>
            <a:endParaRPr lang="el-GR" b="1" dirty="0" smtClean="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2627313"/>
            <a:ext cx="6172200" cy="4968875"/>
          </a:xfrm>
          <a:solidFill>
            <a:srgbClr val="CCCC00"/>
          </a:solidFill>
        </p:spPr>
        <p:txBody>
          <a:bodyPr/>
          <a:lstStyle/>
          <a:p>
            <a:pPr marL="444500" indent="-444500" eaLnBrk="1" hangingPunct="1"/>
            <a:r>
              <a:rPr lang="en-US" sz="3600" b="1" dirty="0" smtClean="0"/>
              <a:t>Fresh salads</a:t>
            </a:r>
            <a:endParaRPr lang="el-GR" sz="3600" b="1" dirty="0" smtClean="0"/>
          </a:p>
          <a:p>
            <a:pPr marL="444500" indent="-444500" eaLnBrk="1" hangingPunct="1"/>
            <a:r>
              <a:rPr lang="en-US" sz="3600" b="1" dirty="0" smtClean="0"/>
              <a:t>Cooked salads</a:t>
            </a:r>
            <a:endParaRPr lang="el-GR" sz="3600" b="1" dirty="0" smtClean="0"/>
          </a:p>
          <a:p>
            <a:pPr marL="444500" indent="-444500" eaLnBrk="1" hangingPunct="1"/>
            <a:r>
              <a:rPr lang="en-US" sz="3600" b="1" dirty="0" smtClean="0"/>
              <a:t>Fruit</a:t>
            </a:r>
            <a:endParaRPr lang="el-GR" sz="3600" b="1" dirty="0" smtClean="0"/>
          </a:p>
          <a:p>
            <a:pPr marL="444500" indent="-444500" eaLnBrk="1" hangingPunct="1"/>
            <a:r>
              <a:rPr lang="en-US" sz="3600" b="1" dirty="0" smtClean="0"/>
              <a:t>Cooked food</a:t>
            </a:r>
            <a:endParaRPr lang="el-GR" sz="3600" b="1" dirty="0" smtClean="0"/>
          </a:p>
          <a:p>
            <a:pPr marL="968375" lvl="1" indent="-344488" eaLnBrk="1" hangingPunct="1"/>
            <a:r>
              <a:rPr lang="en-US" sz="3200" b="1" dirty="0" smtClean="0"/>
              <a:t>Main food</a:t>
            </a:r>
            <a:endParaRPr lang="el-GR" sz="3200" b="1" dirty="0" smtClean="0"/>
          </a:p>
          <a:p>
            <a:pPr marL="968375" lvl="1" indent="-344488" eaLnBrk="1" hangingPunct="1"/>
            <a:r>
              <a:rPr lang="en-US" sz="3200" b="1" dirty="0" smtClean="0"/>
              <a:t>Secondary constituents used to improve taste</a:t>
            </a:r>
            <a:endParaRPr lang="el-GR" dirty="0" smtClean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406401"/>
            <a:ext cx="6481763" cy="147743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663300"/>
                </a:solidFill>
              </a:rPr>
              <a:t>The importance of quality</a:t>
            </a:r>
            <a:endParaRPr lang="el-GR" sz="3200" dirty="0">
              <a:solidFill>
                <a:srgbClr val="6633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9" y="2641600"/>
            <a:ext cx="6535341" cy="5867400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en-GB" sz="2800" dirty="0"/>
              <a:t>Product quality is a complex characteristic that depends on several factors and includes both objective, measurable quality traits as well as subjective, sensory </a:t>
            </a:r>
            <a:r>
              <a:rPr lang="en-GB" sz="2800" dirty="0" smtClean="0"/>
              <a:t>characteristics.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/>
              <a:t>Nowadays, most vegetables prescribed for the market are subjected to quality grading based on standards set by EU and other international or national authorities. </a:t>
            </a:r>
            <a:endParaRPr lang="en-GB" sz="2800" dirty="0" smtClean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251521"/>
            <a:ext cx="6481763" cy="147743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663300"/>
                </a:solidFill>
              </a:rPr>
              <a:t>The importance of quality</a:t>
            </a:r>
            <a:endParaRPr lang="el-GR" sz="3200" dirty="0">
              <a:solidFill>
                <a:srgbClr val="6633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28" y="1872208"/>
            <a:ext cx="6535341" cy="6876256"/>
          </a:xfrm>
          <a:solidFill>
            <a:srgbClr val="99FFCC"/>
          </a:solidFill>
        </p:spPr>
        <p:txBody>
          <a:bodyPr/>
          <a:lstStyle/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application of quality standards to fresh vegetables has increased the uniformity in size, maturity and presentation of produce</a:t>
            </a:r>
            <a:r>
              <a:rPr lang="en-GB" sz="2800" dirty="0" smtClean="0"/>
              <a:t>.</a:t>
            </a:r>
          </a:p>
          <a:p>
            <a:pPr algn="just"/>
            <a:r>
              <a:rPr lang="en-GB" sz="2800" dirty="0" smtClean="0"/>
              <a:t> </a:t>
            </a:r>
          </a:p>
          <a:p>
            <a:pPr algn="just"/>
            <a:r>
              <a:rPr lang="en-GB" sz="2800" dirty="0" smtClean="0"/>
              <a:t>However</a:t>
            </a:r>
            <a:r>
              <a:rPr lang="en-GB" sz="2800" dirty="0"/>
              <a:t>, the </a:t>
            </a:r>
            <a:r>
              <a:rPr lang="en-GB" sz="2800" dirty="0" smtClean="0"/>
              <a:t>vegetable quality characteristics related to flavour </a:t>
            </a:r>
            <a:r>
              <a:rPr lang="en-GB" sz="2800" dirty="0"/>
              <a:t>and </a:t>
            </a:r>
            <a:r>
              <a:rPr lang="en-GB" sz="2800" dirty="0" smtClean="0"/>
              <a:t>aroma </a:t>
            </a:r>
            <a:r>
              <a:rPr lang="en-GB" sz="2800" dirty="0"/>
              <a:t>are not affected by such </a:t>
            </a:r>
            <a:r>
              <a:rPr lang="en-GB" sz="2800" dirty="0" smtClean="0"/>
              <a:t>standards.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Flavour and aroma are important in the market to gain reputation (e.g. a brand name) and get a premium price .</a:t>
            </a:r>
          </a:p>
          <a:p>
            <a:pPr algn="just"/>
            <a:endParaRPr lang="el-GR" sz="2800" b="1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406401"/>
            <a:ext cx="6481763" cy="147743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663300"/>
                </a:solidFill>
              </a:rPr>
              <a:t>The importance of quality</a:t>
            </a:r>
            <a:endParaRPr lang="el-GR" sz="3200" dirty="0">
              <a:solidFill>
                <a:srgbClr val="6633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9" y="2641600"/>
            <a:ext cx="6535341" cy="5867400"/>
          </a:xfrm>
          <a:solidFill>
            <a:srgbClr val="CCFF33"/>
          </a:solidFill>
        </p:spPr>
        <p:txBody>
          <a:bodyPr/>
          <a:lstStyle/>
          <a:p>
            <a:pPr algn="just"/>
            <a:r>
              <a:rPr lang="en-GB" sz="2800" dirty="0"/>
              <a:t>Furthermore, the quality characteristics linked with food safe, i.e. the residuals of agrochemicals, are in most cases not taken into consideration when grading into classes according to quality standards</a:t>
            </a:r>
            <a:r>
              <a:rPr lang="en-GB" sz="2800" dirty="0" smtClean="0"/>
              <a:t>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Therefore</a:t>
            </a:r>
            <a:r>
              <a:rPr lang="en-GB" sz="2800" dirty="0"/>
              <a:t>, many state authorities as well as the European Union have established maximum residual limits (MRL) for specific agrochemicals and horticultural products. </a:t>
            </a:r>
            <a:endParaRPr lang="el-GR" sz="2800" b="1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347134"/>
            <a:ext cx="6535341" cy="1056217"/>
          </a:xfrm>
          <a:solidFill>
            <a:srgbClr val="008000"/>
          </a:solidFill>
          <a:ln w="50800">
            <a:solidFill>
              <a:srgbClr val="FFFF99"/>
            </a:solidFill>
          </a:ln>
        </p:spPr>
        <p:txBody>
          <a:bodyPr/>
          <a:lstStyle/>
          <a:p>
            <a:pPr algn="ctr"/>
            <a:r>
              <a:rPr lang="en-US" sz="3600" dirty="0" smtClean="0"/>
              <a:t>The need for certification</a:t>
            </a:r>
            <a:endParaRPr lang="el-GR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6737" y="2652184"/>
            <a:ext cx="594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628" y="5935426"/>
            <a:ext cx="6588919" cy="3046988"/>
          </a:xfrm>
          <a:prstGeom prst="rect">
            <a:avLst/>
          </a:prstGeom>
          <a:solidFill>
            <a:srgbClr val="663300"/>
          </a:solidFill>
          <a:ln w="76200" cmpd="tri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449263" indent="-449263">
              <a:lnSpc>
                <a:spcPct val="110000"/>
              </a:lnSpc>
              <a:spcBef>
                <a:spcPct val="50000"/>
              </a:spcBef>
              <a:buClr>
                <a:srgbClr val="CCFF66"/>
              </a:buClr>
              <a:buSzPct val="120000"/>
              <a:buFont typeface="Wingdings" pitchFamily="2" charset="2"/>
              <a:buChar char="q"/>
            </a:pPr>
            <a:r>
              <a:rPr lang="en-US" sz="23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GLOBALG.A.P. (</a:t>
            </a:r>
            <a:r>
              <a:rPr lang="en-US" sz="23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www.globalgap.org</a:t>
            </a:r>
            <a:r>
              <a:rPr lang="en-US" sz="23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23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formerly</a:t>
            </a:r>
            <a:r>
              <a:rPr lang="el-GR" sz="20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EUREPGAP</a:t>
            </a:r>
            <a:r>
              <a:rPr lang="en-US" sz="2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l-GR" sz="22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9263" indent="-449263">
              <a:lnSpc>
                <a:spcPct val="110000"/>
              </a:lnSpc>
              <a:spcBef>
                <a:spcPct val="50000"/>
              </a:spcBef>
              <a:buClr>
                <a:srgbClr val="CCFF66"/>
              </a:buClr>
              <a:buSzPct val="120000"/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Certification is based on a standard protocol of Good Agricultural Practices (GAP)</a:t>
            </a:r>
            <a:endParaRPr lang="el-GR" sz="23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3275" lvl="1" indent="9525">
              <a:lnSpc>
                <a:spcPct val="110000"/>
              </a:lnSpc>
              <a:spcBef>
                <a:spcPct val="50000"/>
              </a:spcBef>
              <a:buClr>
                <a:srgbClr val="CCFF66"/>
              </a:buClr>
              <a:buSzPct val="120000"/>
              <a:buFont typeface="Wingdings" pitchFamily="2" charset="2"/>
              <a:buChar char="q"/>
            </a:pPr>
            <a:r>
              <a:rPr lang="el-GR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</a:t>
            </a:r>
            <a:r>
              <a:rPr lang="en-US" sz="2000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G.A.P.</a:t>
            </a:r>
            <a:r>
              <a:rPr lang="en-US" sz="20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Fruit and Vegetables Standard</a:t>
            </a:r>
            <a:r>
              <a:rPr lang="en-US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0" y="1979712"/>
            <a:ext cx="6534726" cy="3416320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/>
              <a:t>The increasing concern of consumers with the safe and quality of fresh vegetables and other food products originating from agriculture forced the large super market chains in Europe to establish a comprehensive system of certification. </a:t>
            </a:r>
            <a:endParaRPr lang="el-GR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251521"/>
            <a:ext cx="6535341" cy="864096"/>
          </a:xfrm>
          <a:solidFill>
            <a:srgbClr val="008000"/>
          </a:solidFill>
          <a:ln w="50800">
            <a:solidFill>
              <a:srgbClr val="FFFF99"/>
            </a:solidFill>
          </a:ln>
        </p:spPr>
        <p:txBody>
          <a:bodyPr/>
          <a:lstStyle/>
          <a:p>
            <a:pPr algn="ctr"/>
            <a:r>
              <a:rPr lang="en-US" sz="3600" dirty="0" smtClean="0"/>
              <a:t>Certification and Market </a:t>
            </a:r>
            <a:endParaRPr lang="el-GR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6737" y="2652184"/>
            <a:ext cx="594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88640" y="1259632"/>
            <a:ext cx="6534726" cy="3347840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The application of </a:t>
            </a:r>
            <a:r>
              <a:rPr lang="en-GB" sz="2400" dirty="0" smtClean="0"/>
              <a:t>good </a:t>
            </a:r>
            <a:r>
              <a:rPr lang="en-GB" sz="2400" dirty="0"/>
              <a:t>agricultural practices is aimed at minimising detrimental environmental impacts of farming operations, reducing the use of chemical inputs and ensuring a responsible approach to worker health </a:t>
            </a:r>
            <a:r>
              <a:rPr lang="en-GB" sz="2400" dirty="0" smtClean="0"/>
              <a:t>&amp; safety. </a:t>
            </a:r>
            <a:endParaRPr lang="el-GR" sz="2400" b="1" dirty="0"/>
          </a:p>
        </p:txBody>
      </p:sp>
      <p:pic>
        <p:nvPicPr>
          <p:cNvPr id="6" name="Picture 5" descr="ΔΕΚΕΜΒΡΙΟΣ 2007 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91" y="4788024"/>
            <a:ext cx="5664629" cy="42484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251521"/>
            <a:ext cx="6535341" cy="864096"/>
          </a:xfrm>
          <a:solidFill>
            <a:srgbClr val="008000"/>
          </a:solidFill>
          <a:ln w="50800">
            <a:solidFill>
              <a:srgbClr val="FFFF99"/>
            </a:solidFill>
          </a:ln>
        </p:spPr>
        <p:txBody>
          <a:bodyPr/>
          <a:lstStyle/>
          <a:p>
            <a:pPr algn="ctr"/>
            <a:r>
              <a:rPr lang="en-US" sz="3600" dirty="0" smtClean="0"/>
              <a:t>Certification and Market </a:t>
            </a:r>
            <a:endParaRPr lang="el-GR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6737" y="2652184"/>
            <a:ext cx="594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6632" y="1619672"/>
            <a:ext cx="6588732" cy="6579493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Certification of the production procedure according to the GLOBALGAP standard is a prerequisite for the product to be marketed by the joined retailers. </a:t>
            </a:r>
            <a:endParaRPr lang="en-GB" sz="2400" dirty="0" smtClean="0"/>
          </a:p>
          <a:p>
            <a:pPr algn="just">
              <a:lnSpc>
                <a:spcPct val="150000"/>
              </a:lnSpc>
            </a:pPr>
            <a:endParaRPr lang="en-GB" sz="2000" dirty="0" smtClean="0"/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In Greece and other Mediterranean countries, the </a:t>
            </a:r>
            <a:r>
              <a:rPr lang="en-GB" sz="2400" dirty="0"/>
              <a:t>introduction of the GLOBALGAP certification system had serious consequences on </a:t>
            </a:r>
            <a:r>
              <a:rPr lang="en-GB" sz="2400" dirty="0" smtClean="0"/>
              <a:t>vegetable </a:t>
            </a:r>
            <a:r>
              <a:rPr lang="en-GB" sz="2400" dirty="0"/>
              <a:t>production, since it became a prerequisite for </a:t>
            </a:r>
            <a:r>
              <a:rPr lang="en-GB" sz="2400" dirty="0" smtClean="0"/>
              <a:t>growers to </a:t>
            </a:r>
            <a:r>
              <a:rPr lang="en-GB" sz="2400" dirty="0"/>
              <a:t>export their products to the large fresh vegetable markets of </a:t>
            </a:r>
            <a:r>
              <a:rPr lang="en-GB" sz="2400" dirty="0" smtClean="0"/>
              <a:t>Europe</a:t>
            </a:r>
            <a:r>
              <a:rPr lang="en-GB" sz="2400" dirty="0"/>
              <a:t>.</a:t>
            </a:r>
            <a:endParaRPr lang="el-G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684213"/>
            <a:ext cx="6172200" cy="863600"/>
          </a:xfrm>
          <a:solidFill>
            <a:srgbClr val="660033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FFCC"/>
                </a:solidFill>
              </a:rPr>
              <a:t>NUTRITIONAL VALUE</a:t>
            </a:r>
            <a:endParaRPr lang="el-GR" b="1" dirty="0" smtClean="0">
              <a:solidFill>
                <a:srgbClr val="99FF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133600"/>
            <a:ext cx="6408738" cy="6034088"/>
          </a:xfrm>
          <a:solidFill>
            <a:srgbClr val="336600"/>
          </a:solidFill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Protein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Carbohydrates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Fat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Inorganic salts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Vitamins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Antioxidant compounds</a:t>
            </a:r>
            <a:endParaRPr lang="el-GR" b="1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solidFill>
                  <a:srgbClr val="FFCCCC"/>
                </a:solidFill>
              </a:rPr>
              <a:t>Plant fibers</a:t>
            </a:r>
            <a:endParaRPr lang="el-GR" b="1" dirty="0" smtClean="0">
              <a:solidFill>
                <a:srgbClr val="FFCCCC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8913" y="113350"/>
            <a:ext cx="64801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Table 1A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Main nutrient constituents in  vegetables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(in 100 g of edible part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46446" name="Group 1038"/>
          <p:cNvGraphicFramePr>
            <a:graphicFrameLocks noGrp="1"/>
          </p:cNvGraphicFramePr>
          <p:nvPr/>
        </p:nvGraphicFramePr>
        <p:xfrm>
          <a:off x="147112" y="664718"/>
          <a:ext cx="6553200" cy="829977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(cal)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 (g)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   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Cucumber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corn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90.3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Zucchini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Cauliflower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Fresh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 sprouts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Parsley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Fennel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Lettuce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79511"/>
            <a:ext cx="6172200" cy="432049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Table 1B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Main nutrient constituents in  vegetables</a:t>
            </a:r>
            <a:r>
              <a:rPr lang="el-G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(in 100 g of edible part</a:t>
            </a:r>
            <a:r>
              <a:rPr lang="el-G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5105" name="Group 1009"/>
          <p:cNvGraphicFramePr>
            <a:graphicFrameLocks noGrp="1"/>
          </p:cNvGraphicFramePr>
          <p:nvPr/>
        </p:nvGraphicFramePr>
        <p:xfrm>
          <a:off x="188913" y="1042988"/>
          <a:ext cx="6480175" cy="7745416"/>
        </p:xfrm>
        <a:graphic>
          <a:graphicData uri="http://schemas.openxmlformats.org/drawingml/2006/table">
            <a:tbl>
              <a:tblPr/>
              <a:tblGrid>
                <a:gridCol w="136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(cal)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 (g)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   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fresh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dry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Pepper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Broccoli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Garlic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Spinach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61.3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282" name="Rectangle 759"/>
          <p:cNvSpPr>
            <a:spLocks noChangeArrowheads="1"/>
          </p:cNvSpPr>
          <p:nvPr/>
        </p:nvSpPr>
        <p:spPr bwMode="auto">
          <a:xfrm>
            <a:off x="-23813" y="7764463"/>
            <a:ext cx="1841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61722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2A</a:t>
            </a:r>
            <a:r>
              <a:rPr lang="el-GR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 of vegetables in inorganic salts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(mg per 100 g of edible part</a:t>
            </a:r>
            <a:r>
              <a:rPr lang="el-G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l-G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121" name="Group 1001"/>
          <p:cNvGraphicFramePr>
            <a:graphicFrameLocks noGrp="1"/>
          </p:cNvGraphicFramePr>
          <p:nvPr>
            <p:ph idx="1"/>
          </p:nvPr>
        </p:nvGraphicFramePr>
        <p:xfrm>
          <a:off x="357188" y="928688"/>
          <a:ext cx="6172200" cy="8039106"/>
        </p:xfrm>
        <a:graphic>
          <a:graphicData uri="http://schemas.openxmlformats.org/drawingml/2006/table">
            <a:tbl>
              <a:tblPr/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Cucumber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corn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Zucchini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Cauliflower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Fresh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 sprouts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Parsley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Fennel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Lettuce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79388"/>
            <a:ext cx="61722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2B</a:t>
            </a:r>
            <a:r>
              <a:rPr lang="el-GR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 of vegetables in inorganic salts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(mg per 100 g of edible part</a:t>
            </a:r>
            <a:r>
              <a:rPr lang="el-G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l-G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328" name="Group 1160"/>
          <p:cNvGraphicFramePr>
            <a:graphicFrameLocks noGrp="1"/>
          </p:cNvGraphicFramePr>
          <p:nvPr/>
        </p:nvGraphicFramePr>
        <p:xfrm>
          <a:off x="260350" y="1619250"/>
          <a:ext cx="6332538" cy="71380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fresh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dry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Pepper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Okra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Broccoli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Spinach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1,196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330" name="Rectangle 719"/>
          <p:cNvSpPr>
            <a:spLocks noChangeArrowheads="1"/>
          </p:cNvSpPr>
          <p:nvPr/>
        </p:nvSpPr>
        <p:spPr bwMode="auto">
          <a:xfrm>
            <a:off x="-23813" y="7478713"/>
            <a:ext cx="1841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" y="72708"/>
            <a:ext cx="6172200" cy="82073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3A</a:t>
            </a:r>
            <a:r>
              <a:rPr lang="el-G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 of vegetables in main vitamins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(mg per 100 g of edible part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l-G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35" name="Group 10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30091"/>
              </p:ext>
            </p:extLst>
          </p:nvPr>
        </p:nvGraphicFramePr>
        <p:xfrm>
          <a:off x="71438" y="962025"/>
          <a:ext cx="6697663" cy="8017813"/>
        </p:xfrm>
        <a:graphic>
          <a:graphicData uri="http://schemas.openxmlformats.org/drawingml/2006/table">
            <a:tbl>
              <a:tblPr/>
              <a:tblGrid>
                <a:gridCol w="152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I.U.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Thiamin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Riboflavin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 (mg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Niacin B3 (mg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Cucumber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Endive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Kohlrabi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 corn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Carrots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Zucchini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Cauliflower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Fresh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onions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Cabbage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Brussel sprouts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Parsley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Fennel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Lettuce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Eggplant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Okra</a:t>
                      </a:r>
                      <a:endParaRPr kumimoji="0" lang="el-G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6572250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3B</a:t>
            </a:r>
            <a:r>
              <a:rPr lang="el-GR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 of vegetables in main vitamins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(mg per 100 g of edible part</a:t>
            </a:r>
            <a:r>
              <a:rPr lang="el-G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1207" name="Group 9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37082"/>
              </p:ext>
            </p:extLst>
          </p:nvPr>
        </p:nvGraphicFramePr>
        <p:xfrm>
          <a:off x="88900" y="928688"/>
          <a:ext cx="6626225" cy="7929622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Vegetable</a:t>
                      </a:r>
                      <a:endParaRPr kumimoji="0" lang="el-G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I.U.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Thiamin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Riboflavin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 (mg)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Niacin B3 (mg)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(mg)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fresh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Pea, dry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beet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Melon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Pepper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Leek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Broccoli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Traces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Radish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Celery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Swiss chard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Spinach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bean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1696</Words>
  <Application>Microsoft Office PowerPoint</Application>
  <PresentationFormat>On-screen Show (4:3)</PresentationFormat>
  <Paragraphs>880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Προεπιλεγμένη σχεδίαση</vt:lpstr>
      <vt:lpstr>VEGETABLES</vt:lpstr>
      <vt:lpstr>Forms of consumption</vt:lpstr>
      <vt:lpstr>NUTRITIONAL VALUE</vt:lpstr>
      <vt:lpstr>Table 1A: Main nutrient constituents in  vegetables  (in 100 g of edible part)</vt:lpstr>
      <vt:lpstr>Table 1B: Main nutrient constituents in  vegetables  (in 100 g of edible part)</vt:lpstr>
      <vt:lpstr>Table 2A: Composition of vegetables in inorganic salts (mg per 100 g of edible part)</vt:lpstr>
      <vt:lpstr>Table 2B: Composition of vegetables in inorganic salts (mg per 100 g of edible part)</vt:lpstr>
      <vt:lpstr>Table 3A: Composition of vegetables in main vitamins (mg per 100 g of edible part)</vt:lpstr>
      <vt:lpstr>Table 3B: Composition of vegetables in main vitamins  (mg per 100 g of edible part)</vt:lpstr>
      <vt:lpstr>CLASSIFICATION OF VEGETABLES</vt:lpstr>
      <vt:lpstr>Botanical classification</vt:lpstr>
      <vt:lpstr>PowerPoint Presentation</vt:lpstr>
      <vt:lpstr>CLASSIFICATION ACCORDING TO THE EDIBLE PART</vt:lpstr>
      <vt:lpstr>CLASSIFICATION ACCORDING TO THE EDIBLE PART</vt:lpstr>
      <vt:lpstr>Table 4: Classification of vegetables according to their temperature requirements</vt:lpstr>
      <vt:lpstr>Table 5: Vegetables requiring vernalization through exposure to cold temperatures to form reproductive organs</vt:lpstr>
      <vt:lpstr>Table 6A: Classification of vegetables according to their pollination needs</vt:lpstr>
      <vt:lpstr>Classification of vegetables according to the cultivation cycle</vt:lpstr>
      <vt:lpstr>Current trends in the market of fresh vegetables</vt:lpstr>
      <vt:lpstr>The importance of quality</vt:lpstr>
      <vt:lpstr>The importance of quality</vt:lpstr>
      <vt:lpstr>The importance of quality</vt:lpstr>
      <vt:lpstr>The need for certification</vt:lpstr>
      <vt:lpstr>Certification and Market </vt:lpstr>
      <vt:lpstr>Certification and Market </vt:lpstr>
    </vt:vector>
  </TitlesOfParts>
  <Company>AUA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ΠΙΝΑΚΑΣ  1  ΣΥΝΘΕΣΗ ΛΑΧΑΝΙΚΩΝ ΠΕΡΙΕΚΤΙΚΟΤΗΤΑ ΣΕ  ΝΕΡΟ, ΕΝΕΡΓΕΙΑ ΚΑΙ ΑΛΛΑ ΣΤΟΙΧΕΙΑ ΑΝΑ 100 ΓΡΑΜΜΑΡΙΑ ΚΑΤΑΝΑΛΙΣΚΟΜΕΝΟΥ ΠΡΟΪΟΝΤΟΣ</dc:title>
  <dc:creator>Ropokis</dc:creator>
  <cp:lastModifiedBy>Dimitris Savvas</cp:lastModifiedBy>
  <cp:revision>148</cp:revision>
  <dcterms:created xsi:type="dcterms:W3CDTF">2004-12-01T08:51:17Z</dcterms:created>
  <dcterms:modified xsi:type="dcterms:W3CDTF">2020-04-05T19:36:41Z</dcterms:modified>
</cp:coreProperties>
</file>