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52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31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08" r:id="rId48"/>
    <p:sldId id="309" r:id="rId49"/>
    <p:sldId id="312" r:id="rId50"/>
    <p:sldId id="310" r:id="rId5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22E52-A933-423B-904A-C35961A84153}" type="datetimeFigureOut">
              <a:rPr lang="el-GR" smtClean="0"/>
              <a:pPr/>
              <a:t>5/4/2020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67F3D-2AB1-454A-9BD9-414BFA6C5AA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926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accent6">
                <a:lumMod val="60000"/>
                <a:lumOff val="40000"/>
              </a:schemeClr>
            </a:outerShdw>
          </a:effectLst>
          <a:extLst/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kumimoji="1" lang="el-GR" sz="2400">
              <a:latin typeface="Times New Roman" panose="02020603050405020304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white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kumimoji="1" lang="el-GR" sz="2400">
              <a:latin typeface="Times New Roman" panose="02020603050405020304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635375" y="4868863"/>
            <a:ext cx="4876800" cy="319087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635375" y="5300663"/>
            <a:ext cx="4876800" cy="319087"/>
            <a:chOff x="2288" y="3080"/>
            <a:chExt cx="3072" cy="201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/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/>
            </a:p>
          </p:txBody>
        </p:sp>
      </p:grpSp>
      <p:pic>
        <p:nvPicPr>
          <p:cNvPr id="13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30888"/>
            <a:ext cx="4310062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LOGO3_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57225"/>
            <a:ext cx="5543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LOGO3_a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15888"/>
            <a:ext cx="736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2924175"/>
            <a:ext cx="4013200" cy="1822450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l-GR" noProof="0" smtClean="0"/>
          </a:p>
        </p:txBody>
      </p:sp>
      <p:sp>
        <p:nvSpPr>
          <p:cNvPr id="93193" name="AutoShape 9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981075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rgbClr val="0033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l-GR" noProof="0" dirty="0" smtClean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78700" y="6260953"/>
            <a:ext cx="1702172" cy="59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1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07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338888" y="1628800"/>
            <a:ext cx="1981200" cy="496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95288" y="1628800"/>
            <a:ext cx="5791200" cy="496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153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Τίτλος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533A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821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9C789-7625-4917-8307-AD750FD9A26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6648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38200" y="4076700"/>
            <a:ext cx="3927475" cy="2019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918075" y="1905000"/>
            <a:ext cx="3927475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387E9-3E5C-4FAD-A95D-EC5A0847CF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6236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123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577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38481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468813" y="1628775"/>
            <a:ext cx="3848100" cy="4968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61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6000" y="298800"/>
            <a:ext cx="7923600" cy="96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467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044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07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6000" y="298800"/>
            <a:ext cx="7923600" cy="9612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17157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785764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2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6000" y="298800"/>
            <a:ext cx="7923600" cy="9612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178779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857772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96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323850" cy="6858000"/>
          </a:xfrm>
          <a:prstGeom prst="rect">
            <a:avLst/>
          </a:prstGeom>
          <a:blipFill>
            <a:blip r:embed="rId16" cstate="print"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/>
          </a:p>
        </p:txBody>
      </p:sp>
      <p:sp>
        <p:nvSpPr>
          <p:cNvPr id="1027" name="Freeform 3"/>
          <p:cNvSpPr>
            <a:spLocks/>
          </p:cNvSpPr>
          <p:nvPr/>
        </p:nvSpPr>
        <p:spPr bwMode="auto">
          <a:xfrm>
            <a:off x="285750" y="-19049"/>
            <a:ext cx="4378325" cy="566738"/>
          </a:xfrm>
          <a:custGeom>
            <a:avLst/>
            <a:gdLst>
              <a:gd name="T0" fmla="*/ 4378325 w 2758"/>
              <a:gd name="T1" fmla="*/ 0 h 567"/>
              <a:gd name="T2" fmla="*/ 4378325 w 2758"/>
              <a:gd name="T3" fmla="*/ 450850 h 567"/>
              <a:gd name="T4" fmla="*/ 574675 w 2758"/>
              <a:gd name="T5" fmla="*/ 471488 h 567"/>
              <a:gd name="T6" fmla="*/ 488950 w 2758"/>
              <a:gd name="T7" fmla="*/ 471488 h 567"/>
              <a:gd name="T8" fmla="*/ 346075 w 2758"/>
              <a:gd name="T9" fmla="*/ 461963 h 567"/>
              <a:gd name="T10" fmla="*/ 136525 w 2758"/>
              <a:gd name="T11" fmla="*/ 509588 h 567"/>
              <a:gd name="T12" fmla="*/ 39688 w 2758"/>
              <a:gd name="T13" fmla="*/ 639763 h 567"/>
              <a:gd name="T14" fmla="*/ 0 w 2758"/>
              <a:gd name="T15" fmla="*/ 711200 h 567"/>
              <a:gd name="T16" fmla="*/ 34925 w 2758"/>
              <a:gd name="T17" fmla="*/ 900113 h 567"/>
              <a:gd name="T18" fmla="*/ 41275 w 2758"/>
              <a:gd name="T19" fmla="*/ 766763 h 567"/>
              <a:gd name="T20" fmla="*/ 20638 w 2758"/>
              <a:gd name="T21" fmla="*/ 503238 h 567"/>
              <a:gd name="T22" fmla="*/ 20638 w 2758"/>
              <a:gd name="T23" fmla="*/ 23813 h 567"/>
              <a:gd name="T24" fmla="*/ 4378325 w 2758"/>
              <a:gd name="T25" fmla="*/ 0 h 5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58" h="567">
                <a:moveTo>
                  <a:pt x="2758" y="0"/>
                </a:moveTo>
                <a:lnTo>
                  <a:pt x="2758" y="284"/>
                </a:lnTo>
                <a:lnTo>
                  <a:pt x="362" y="297"/>
                </a:lnTo>
                <a:lnTo>
                  <a:pt x="308" y="297"/>
                </a:lnTo>
                <a:lnTo>
                  <a:pt x="218" y="291"/>
                </a:lnTo>
                <a:cubicBezTo>
                  <a:pt x="181" y="295"/>
                  <a:pt x="118" y="302"/>
                  <a:pt x="86" y="321"/>
                </a:cubicBezTo>
                <a:cubicBezTo>
                  <a:pt x="54" y="340"/>
                  <a:pt x="39" y="382"/>
                  <a:pt x="25" y="403"/>
                </a:cubicBezTo>
                <a:cubicBezTo>
                  <a:pt x="11" y="424"/>
                  <a:pt x="0" y="421"/>
                  <a:pt x="0" y="448"/>
                </a:cubicBezTo>
                <a:lnTo>
                  <a:pt x="22" y="567"/>
                </a:lnTo>
                <a:lnTo>
                  <a:pt x="26" y="483"/>
                </a:lnTo>
                <a:lnTo>
                  <a:pt x="13" y="317"/>
                </a:lnTo>
                <a:lnTo>
                  <a:pt x="13" y="15"/>
                </a:lnTo>
                <a:lnTo>
                  <a:pt x="2758" y="0"/>
                </a:lnTo>
                <a:close/>
              </a:path>
            </a:pathLst>
          </a:custGeom>
          <a:blipFill>
            <a:blip r:embed="rId16" cstate="print"/>
            <a:tile tx="0" ty="0" sx="100000" sy="100000" flip="none" algn="tl"/>
          </a:blipFill>
          <a:ln>
            <a:noFill/>
          </a:ln>
          <a:effectLst/>
          <a:extLst/>
        </p:spPr>
        <p:txBody>
          <a:bodyPr wrap="none"/>
          <a:lstStyle/>
          <a:p>
            <a:endParaRPr lang="el-GR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250825" y="1268413"/>
            <a:ext cx="8066088" cy="319087"/>
            <a:chOff x="144" y="1248"/>
            <a:chExt cx="4656" cy="201"/>
          </a:xfrm>
        </p:grpSpPr>
        <p:sp>
          <p:nvSpPr>
            <p:cNvPr id="1033" name="AutoShape 5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/>
            </a:p>
          </p:txBody>
        </p:sp>
        <p:sp>
          <p:nvSpPr>
            <p:cNvPr id="1034" name="AutoShape 6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rgbClr val="0066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/>
            </a:p>
          </p:txBody>
        </p:sp>
      </p:grpSp>
      <p:sp>
        <p:nvSpPr>
          <p:cNvPr id="1029" name="AutoShape 7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00038"/>
            <a:ext cx="7924800" cy="960437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l-GR" dirty="0" smtClean="0"/>
              <a:t>Στυλ κύριου τίτλου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78486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</a:p>
        </p:txBody>
      </p:sp>
      <p:pic>
        <p:nvPicPr>
          <p:cNvPr id="1031" name="Picture 14" descr="LOGO3_a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-23812"/>
            <a:ext cx="5543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" descr="LOGO3_a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2225"/>
            <a:ext cx="288454" cy="3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6666"/>
        </a:buClr>
        <a:buFont typeface="Wingdings" panose="05000000000000000000" pitchFamily="2" charset="2"/>
        <a:buChar char="l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3300"/>
        </a:buClr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666"/>
        </a:buClr>
        <a:buFont typeface="Wingdings" panose="05000000000000000000" pitchFamily="2" charset="2"/>
        <a:buChar char="l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6666"/>
        </a:buClr>
        <a:buChar char="–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6666"/>
        </a:buClr>
        <a:buFont typeface="Wingdings" panose="05000000000000000000" pitchFamily="2" charset="2"/>
        <a:buChar char="l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sz="quarter"/>
          </p:nvPr>
        </p:nvSpPr>
        <p:spPr>
          <a:xfrm>
            <a:off x="467544" y="836712"/>
            <a:ext cx="8229600" cy="1905000"/>
          </a:xfrm>
        </p:spPr>
        <p:txBody>
          <a:bodyPr/>
          <a:lstStyle/>
          <a:p>
            <a:r>
              <a:rPr lang="en-US" dirty="0" smtClean="0"/>
              <a:t>GENERAL VEGETABLE PRODUCTION</a:t>
            </a:r>
            <a:endParaRPr lang="el-GR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95736" y="3068960"/>
            <a:ext cx="633747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/>
              <a:t>Lecture 2</a:t>
            </a:r>
            <a:r>
              <a:rPr lang="el-GR" sz="4000" b="1" dirty="0" smtClean="0"/>
              <a:t>:</a:t>
            </a:r>
          </a:p>
          <a:p>
            <a:r>
              <a:rPr lang="en-US" sz="4000" dirty="0" smtClean="0"/>
              <a:t>Brief presentation of vegetables</a:t>
            </a:r>
            <a:endParaRPr lang="el-GR" sz="40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536" y="452339"/>
            <a:ext cx="7924800" cy="96043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GB" sz="4000" dirty="0" err="1" smtClean="0"/>
              <a:t>Cucurbitaceae</a:t>
            </a:r>
            <a:endParaRPr lang="el-GR" sz="4000" dirty="0" smtClean="0"/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1916509"/>
            <a:ext cx="7848600" cy="4968875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Cucumber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Cucumis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sativus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L</a:t>
            </a:r>
            <a:r>
              <a:rPr lang="el-GR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Melon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Cucumis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melo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L</a:t>
            </a:r>
            <a:r>
              <a:rPr lang="el-GR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  <a:endParaRPr lang="fr-FR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Watermelon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Citrullus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lanatus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). 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Zucchini squash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Cucurbita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pepo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L.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11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GB" sz="4400" dirty="0">
                <a:solidFill>
                  <a:schemeClr val="accent1">
                    <a:lumMod val="50000"/>
                  </a:schemeClr>
                </a:solidFill>
              </a:rPr>
              <a:t>Cucumber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91" name="Picture 7" descr="HPIM007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5" y="1628800"/>
            <a:ext cx="3858229" cy="5157192"/>
          </a:xfrm>
          <a:prstGeom prst="rect">
            <a:avLst/>
          </a:prstGeom>
          <a:noFill/>
        </p:spPr>
      </p:pic>
      <p:pic>
        <p:nvPicPr>
          <p:cNvPr id="12292" name="Picture 8" descr="Αγγούρι&#10;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1628800"/>
            <a:ext cx="3672408" cy="5156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15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sz="4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Melon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5" name="Picture 8" descr="ΠΕΠΟΝΙ ΣΕ ΘΕΡΜΟΚΗΠΙΟ&#10;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640731"/>
            <a:ext cx="3203575" cy="5100637"/>
          </a:xfrm>
          <a:prstGeom prst="rect">
            <a:avLst/>
          </a:prstGeom>
          <a:noFill/>
        </p:spPr>
      </p:pic>
      <p:pic>
        <p:nvPicPr>
          <p:cNvPr id="13316" name="5 - Θέση περιεχομένου" descr="ΠΕΠΟΝΙ ΠΡΩΙΜΟ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3141" y="1628800"/>
            <a:ext cx="3343275" cy="2508250"/>
          </a:xfrm>
          <a:prstGeom prst="rect">
            <a:avLst/>
          </a:prstGeom>
        </p:spPr>
      </p:pic>
      <p:pic>
        <p:nvPicPr>
          <p:cNvPr id="13317" name="6 - Εικόνα" descr="ΠΕΠΟΝΙ ΠΡΩΙΜΟ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221088"/>
            <a:ext cx="3300810" cy="247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20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Watermelon</a:t>
            </a:r>
            <a:endParaRPr lang="el-GR" sz="3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9" name="Picture 7" descr="MOROCCO-2006 02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087" y="1700609"/>
            <a:ext cx="3728865" cy="5040759"/>
          </a:xfrm>
          <a:prstGeom prst="rect">
            <a:avLst/>
          </a:prstGeom>
          <a:noFill/>
        </p:spPr>
      </p:pic>
      <p:pic>
        <p:nvPicPr>
          <p:cNvPr id="14340" name="Picture 8" descr="σάρωση008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03673" y="1700808"/>
            <a:ext cx="3412743" cy="2448272"/>
          </a:xfrm>
          <a:prstGeom prst="rect">
            <a:avLst/>
          </a:prstGeom>
          <a:noFill/>
        </p:spPr>
      </p:pic>
      <p:pic>
        <p:nvPicPr>
          <p:cNvPr id="14341" name="Picture 10" descr="σάρωση008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65782" y="4221088"/>
            <a:ext cx="3450634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179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Zucchini Squash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363" name="Picture 9" descr="σάρωση006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7" y="1628800"/>
            <a:ext cx="3528391" cy="5087587"/>
          </a:xfrm>
          <a:prstGeom prst="rect">
            <a:avLst/>
          </a:prstGeom>
          <a:noFill/>
        </p:spPr>
      </p:pic>
      <p:pic>
        <p:nvPicPr>
          <p:cNvPr id="15364" name="Picture 10" descr="COURGETTE 9-15 FEBR 06 (26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4048" y="1629072"/>
            <a:ext cx="3263020" cy="2448000"/>
          </a:xfrm>
          <a:prstGeom prst="rect">
            <a:avLst/>
          </a:prstGeom>
          <a:noFill/>
        </p:spPr>
      </p:pic>
      <p:pic>
        <p:nvPicPr>
          <p:cNvPr id="15365" name="Picture 12" descr="COURGETTE-EXP-08-03-06 (15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4048" y="4221360"/>
            <a:ext cx="3263018" cy="24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785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76672"/>
            <a:ext cx="7924800" cy="960437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4000" dirty="0" err="1" smtClean="0"/>
              <a:t>Fabaceae</a:t>
            </a:r>
            <a:endParaRPr lang="el-GR" sz="4000" dirty="0" smtClean="0"/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2204541"/>
            <a:ext cx="7848600" cy="34567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French bean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Phaseolus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 vulgaris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L</a:t>
            </a:r>
            <a:r>
              <a:rPr lang="el-GR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pPr>
              <a:lnSpc>
                <a:spcPct val="9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Cowpea (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Vigna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unguiculata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Pea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Pisum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sativum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1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French bean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411" name="Picture 8" descr="Εικόνα καλλιέργειας φασολιού σε θερμοκήπιο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94008" y="1628800"/>
            <a:ext cx="3838432" cy="5112296"/>
          </a:xfrm>
          <a:prstGeom prst="rect">
            <a:avLst/>
          </a:prstGeom>
          <a:noFill/>
        </p:spPr>
      </p:pic>
      <p:pic>
        <p:nvPicPr>
          <p:cNvPr id="17412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4229943"/>
            <a:ext cx="3348038" cy="2511425"/>
          </a:xfrm>
          <a:prstGeom prst="rect">
            <a:avLst/>
          </a:prstGeom>
          <a:noFill/>
        </p:spPr>
      </p:pic>
      <p:pic>
        <p:nvPicPr>
          <p:cNvPr id="17413" name="10 - Θέση περιεχομένου" descr="Εικόνα καλλιέργειας φασολιού&#10;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55576" y="1628130"/>
            <a:ext cx="3357563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Cowpea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434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583680"/>
            <a:ext cx="3422650" cy="2565400"/>
          </a:xfrm>
          <a:prstGeom prst="rect">
            <a:avLst/>
          </a:prstGeom>
          <a:noFill/>
        </p:spPr>
      </p:pic>
      <p:pic>
        <p:nvPicPr>
          <p:cNvPr id="18435" name="Picture 9" descr="P630001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23346" y="1582093"/>
            <a:ext cx="3421062" cy="2566987"/>
          </a:xfrm>
          <a:prstGeom prst="rect">
            <a:avLst/>
          </a:prstGeom>
          <a:noFill/>
        </p:spPr>
      </p:pic>
      <p:pic>
        <p:nvPicPr>
          <p:cNvPr id="18436" name="Picture 10" descr="P63000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584" y="4174380"/>
            <a:ext cx="3422650" cy="2566988"/>
          </a:xfrm>
          <a:prstGeom prst="rect">
            <a:avLst/>
          </a:prstGeom>
          <a:noFill/>
        </p:spPr>
      </p:pic>
      <p:pic>
        <p:nvPicPr>
          <p:cNvPr id="18437" name="Picture 11" descr="P630003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23346" y="4175968"/>
            <a:ext cx="3421062" cy="256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55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Pea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459" name="Picture 5" descr="Εικόνα από καλλιεργούμενο μπιζέλι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496" y="2798541"/>
            <a:ext cx="5352699" cy="4014835"/>
          </a:xfrm>
          <a:prstGeom prst="rect">
            <a:avLst/>
          </a:prstGeom>
          <a:noFill/>
        </p:spPr>
      </p:pic>
      <p:pic>
        <p:nvPicPr>
          <p:cNvPr id="4" name="Picture 3" descr="Εικόνα 2.46 - ΑΡΑΚΑΣ-ΣΤΑΔΙΟ ΑΝΘΗΣΗ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316766"/>
            <a:ext cx="4135387" cy="55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58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52339"/>
            <a:ext cx="7924800" cy="960437"/>
          </a:xfrm>
        </p:spPr>
        <p:txBody>
          <a:bodyPr>
            <a:normAutofit/>
          </a:bodyPr>
          <a:lstStyle/>
          <a:p>
            <a:r>
              <a:rPr lang="fr-FR" dirty="0" err="1" smtClean="0"/>
              <a:t>Compositae</a:t>
            </a:r>
            <a:endParaRPr lang="el-GR" dirty="0" smtClean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2204541"/>
            <a:ext cx="7848600" cy="4968875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Lettuce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Lactuca 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sativa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L.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dirty="0" err="1" smtClean="0">
                <a:solidFill>
                  <a:schemeClr val="tx1">
                    <a:lumMod val="50000"/>
                  </a:schemeClr>
                </a:solidFill>
              </a:rPr>
              <a:t>Endivia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Cichorium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endivia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L.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Chicory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Cichorium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intybus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L.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Artichoke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Cynara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i="1" dirty="0" err="1" smtClean="0">
                <a:solidFill>
                  <a:schemeClr val="tx1">
                    <a:lumMod val="50000"/>
                  </a:schemeClr>
                </a:solidFill>
              </a:rPr>
              <a:t>scolymus</a:t>
            </a:r>
            <a:r>
              <a:rPr lang="fr-FR" i="1" dirty="0" smtClean="0">
                <a:solidFill>
                  <a:schemeClr val="tx1">
                    <a:lumMod val="50000"/>
                  </a:schemeClr>
                </a:solidFill>
              </a:rPr>
              <a:t> L.</a:t>
            </a:r>
            <a:r>
              <a:rPr lang="fr-FR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76672"/>
            <a:ext cx="7924800" cy="96043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GB" sz="4000" dirty="0" err="1" smtClean="0"/>
              <a:t>Solanaceae</a:t>
            </a:r>
            <a:endParaRPr lang="el-GR" sz="4000" dirty="0" smtClean="0"/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9824" y="1844501"/>
            <a:ext cx="7848600" cy="4968875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Tomato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Solanum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l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ycopersicum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L</a:t>
            </a:r>
            <a:r>
              <a:rPr lang="el-GR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</a:p>
          <a:p>
            <a:pPr algn="just"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Pepper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Capsicum 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annuum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L</a:t>
            </a:r>
            <a:r>
              <a:rPr lang="el-GR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</a:p>
          <a:p>
            <a:pPr algn="just"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Eggplant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Solanum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i="1" dirty="0" err="1" smtClean="0">
                <a:solidFill>
                  <a:schemeClr val="tx1">
                    <a:lumMod val="50000"/>
                  </a:schemeClr>
                </a:solidFill>
              </a:rPr>
              <a:t>melongena</a:t>
            </a:r>
            <a:r>
              <a:rPr lang="en-GB" i="1" dirty="0" smtClean="0">
                <a:solidFill>
                  <a:schemeClr val="tx1">
                    <a:lumMod val="50000"/>
                  </a:schemeClr>
                </a:solidFill>
              </a:rPr>
              <a:t> L</a:t>
            </a:r>
            <a:r>
              <a:rPr lang="el-GR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Potato</a:t>
            </a:r>
            <a:r>
              <a:rPr lang="el-GR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Solanum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</a:schemeClr>
                </a:solidFill>
              </a:rPr>
              <a:t>tuberosum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 L.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l-GR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15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Lettuce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3" name="Picture 11" descr="ΜΑΡΟΥΛΙ ΥΠΑΙΘΡΙΟ ΜΕ ΔΙΧΤΥ 2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5635" y="4221088"/>
            <a:ext cx="3419475" cy="2565400"/>
          </a:xfrm>
          <a:prstGeom prst="rect">
            <a:avLst/>
          </a:prstGeom>
          <a:noFill/>
        </p:spPr>
      </p:pic>
      <p:pic>
        <p:nvPicPr>
          <p:cNvPr id="9" name="Picture 7" descr="ΜΑΡΟΥΛΙ ΥΠΑΙΘΡΙΟ ΜΕ ΔΙΧΤΥ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9592" y="1610241"/>
            <a:ext cx="3385518" cy="2538839"/>
          </a:xfrm>
          <a:prstGeom prst="rect">
            <a:avLst/>
          </a:prstGeom>
          <a:noFill/>
        </p:spPr>
      </p:pic>
      <p:pic>
        <p:nvPicPr>
          <p:cNvPr id="10" name="Picture 12" descr="ΜΑΡΟΥΛΙ ROMANA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60032" y="1583174"/>
            <a:ext cx="3420000" cy="2565906"/>
          </a:xfrm>
          <a:prstGeom prst="rect">
            <a:avLst/>
          </a:prstGeom>
          <a:noFill/>
        </p:spPr>
      </p:pic>
      <p:pic>
        <p:nvPicPr>
          <p:cNvPr id="11" name="Picture 13" descr="Μαρούλι&#10;&#10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860032" y="4248677"/>
            <a:ext cx="3420000" cy="2564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7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288" y="452339"/>
            <a:ext cx="7924800" cy="96043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Greenhouse lettuce crop</a:t>
            </a:r>
            <a:endParaRPr lang="el-GR" sz="4000" dirty="0"/>
          </a:p>
        </p:txBody>
      </p:sp>
      <p:pic>
        <p:nvPicPr>
          <p:cNvPr id="9" name="Content Placeholder 8" descr="Εικόνα με θερμοκηπιακή καλλιέργεια μαρουλιού&#10;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635" y="1628775"/>
            <a:ext cx="662395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2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</a:rPr>
              <a:t>Endivie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7" name="Picture 7" descr="Εικόνα υπαίθριας καλλιέργειας με αντίδι&#10;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700808"/>
            <a:ext cx="3563938" cy="4749800"/>
          </a:xfrm>
          <a:prstGeom prst="rect">
            <a:avLst/>
          </a:prstGeom>
          <a:noFill/>
        </p:spPr>
      </p:pic>
      <p:pic>
        <p:nvPicPr>
          <p:cNvPr id="6148" name="Picture 8" descr="Εικόνα υπαίθριας καλλιέργειας με αντίδι&#10;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700808"/>
            <a:ext cx="3563937" cy="4748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36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Chicory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7" descr="ΥΠΑΙΘΡΙΕΣ ΚΑΛΛΙΕΡΓΕΙΕΣ ΜΕ ΡΑΔΙΚΙ&#10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594" y="1628775"/>
            <a:ext cx="6624038" cy="496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4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Artichoke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5" name="Picture 6" descr="Εικόνα αγγινάρας&#10;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3980" y="2204865"/>
            <a:ext cx="4030473" cy="3024336"/>
          </a:xfrm>
          <a:prstGeom prst="rect">
            <a:avLst/>
          </a:prstGeom>
          <a:noFill/>
        </p:spPr>
      </p:pic>
      <p:pic>
        <p:nvPicPr>
          <p:cNvPr id="8196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1628800"/>
            <a:ext cx="3813175" cy="5084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23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52339"/>
            <a:ext cx="7924800" cy="960437"/>
          </a:xfrm>
        </p:spPr>
        <p:txBody>
          <a:bodyPr>
            <a:normAutofit/>
          </a:bodyPr>
          <a:lstStyle/>
          <a:p>
            <a:r>
              <a:rPr lang="en-US" dirty="0" err="1" smtClean="0"/>
              <a:t>Brassicace</a:t>
            </a:r>
            <a:r>
              <a:rPr lang="fr-FR" dirty="0" err="1" smtClean="0"/>
              <a:t>ae</a:t>
            </a:r>
            <a:endParaRPr lang="el-GR" dirty="0" smtClean="0"/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Cabbage</a:t>
            </a:r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fr-FR" sz="2000" i="1" dirty="0" err="1" smtClean="0">
                <a:solidFill>
                  <a:schemeClr val="tx1">
                    <a:lumMod val="50000"/>
                  </a:schemeClr>
                </a:solidFill>
              </a:rPr>
              <a:t>Brassica</a:t>
            </a:r>
            <a:r>
              <a:rPr lang="fr-FR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tx1">
                    <a:lumMod val="50000"/>
                  </a:schemeClr>
                </a:solidFill>
              </a:rPr>
              <a:t>oleracea</a:t>
            </a:r>
            <a:r>
              <a:rPr lang="fr-FR" sz="2000" i="1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</a:rPr>
              <a:t> var. </a:t>
            </a:r>
            <a:r>
              <a:rPr lang="fr-FR" sz="2000" i="1" dirty="0" err="1" smtClean="0">
                <a:solidFill>
                  <a:schemeClr val="tx1">
                    <a:lumMod val="50000"/>
                  </a:schemeClr>
                </a:solidFill>
              </a:rPr>
              <a:t>capitata</a:t>
            </a:r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endParaRPr lang="en-GB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Kohlrabi (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Brassica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oleracea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 var.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gongylodes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 L.)  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Cauliflower (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Brassica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oleracea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 var. 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botrytis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Broccoli (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Brassica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oleracea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 var.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italica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Brussels sprouts (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B.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oleracea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,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 var.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gemmifera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Chinese cabbage (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Brassica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pekinensis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Radish (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Raphanus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000" i="1" dirty="0" err="1" smtClean="0">
                <a:solidFill>
                  <a:schemeClr val="tx1">
                    <a:lumMod val="50000"/>
                  </a:schemeClr>
                </a:solidFill>
              </a:rPr>
              <a:t>sativus</a:t>
            </a:r>
            <a:r>
              <a:rPr lang="en-GB" sz="20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L.).</a:t>
            </a: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accent6">
                  <a:lumMod val="50000"/>
                </a:schemeClr>
              </a:buClr>
              <a:defRPr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Rocket</a:t>
            </a:r>
            <a:r>
              <a:rPr lang="el-GR" sz="2000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sz="2000" i="1" dirty="0" err="1" smtClean="0">
                <a:solidFill>
                  <a:schemeClr val="tx1">
                    <a:lumMod val="50000"/>
                  </a:schemeClr>
                </a:solidFill>
              </a:rPr>
              <a:t>Eruca</a:t>
            </a:r>
            <a:r>
              <a:rPr lang="en-US" sz="2000" i="1" dirty="0" smtClean="0">
                <a:solidFill>
                  <a:schemeClr val="tx1">
                    <a:lumMod val="50000"/>
                  </a:schemeClr>
                </a:solidFill>
              </a:rPr>
              <a:t> sativa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endParaRPr lang="el-GR" sz="20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Cabbage</a:t>
            </a:r>
            <a:endParaRPr lang="el-G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2" name="Picture 11" descr="Καλλιέργεια λάχανου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628800"/>
            <a:ext cx="3419475" cy="2563812"/>
          </a:xfrm>
          <a:prstGeom prst="rect">
            <a:avLst/>
          </a:prstGeom>
          <a:noFill/>
        </p:spPr>
      </p:pic>
      <p:pic>
        <p:nvPicPr>
          <p:cNvPr id="10243" name="Picture 7" descr="λάχανο συγκομισμένο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628800"/>
            <a:ext cx="3421062" cy="2563812"/>
          </a:xfrm>
          <a:prstGeom prst="rect">
            <a:avLst/>
          </a:prstGeom>
          <a:noFill/>
        </p:spPr>
      </p:pic>
      <p:pic>
        <p:nvPicPr>
          <p:cNvPr id="10244" name="Content Placeholder 8" descr="ΛΑΧΑΝΟ ΛΕΥΚΟ&#10;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99592" y="4221088"/>
            <a:ext cx="3419475" cy="2563812"/>
          </a:xfrm>
          <a:prstGeom prst="rect">
            <a:avLst/>
          </a:prstGeom>
        </p:spPr>
      </p:pic>
      <p:pic>
        <p:nvPicPr>
          <p:cNvPr id="10245" name="Content Placeholder 9" descr="ΛΑΧΑΝΟ ΚΟΚΚΙΝΟ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8024" y="4221088"/>
            <a:ext cx="3421062" cy="256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9" name="Rectangle 1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Kohlrabi</a:t>
            </a:r>
            <a:endParaRPr lang="el-GR" sz="4400" dirty="0" smtClean="0"/>
          </a:p>
        </p:txBody>
      </p:sp>
      <p:pic>
        <p:nvPicPr>
          <p:cNvPr id="11266" name="Picture 11" descr="P80801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690932"/>
            <a:ext cx="3776092" cy="2832877"/>
          </a:xfrm>
          <a:prstGeom prst="rect">
            <a:avLst/>
          </a:prstGeom>
          <a:noFill/>
        </p:spPr>
      </p:pic>
      <p:pic>
        <p:nvPicPr>
          <p:cNvPr id="11268" name="Picture 15" descr="σάρωση00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0947" y="2708920"/>
            <a:ext cx="3747477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4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8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Cauliflower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90" name="Picture 15" descr="ΚΟΥΝΟΥΠΙΔΙ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657275"/>
            <a:ext cx="3419475" cy="2563813"/>
          </a:xfrm>
          <a:prstGeom prst="rect">
            <a:avLst/>
          </a:prstGeom>
          <a:noFill/>
        </p:spPr>
      </p:pic>
      <p:pic>
        <p:nvPicPr>
          <p:cNvPr id="12291" name="Content Placeholder 8" descr="ΚΟΥΝΟΥΠΙΔΙ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657275"/>
            <a:ext cx="3421062" cy="2563813"/>
          </a:xfrm>
          <a:prstGeom prst="rect">
            <a:avLst/>
          </a:prstGeom>
        </p:spPr>
      </p:pic>
      <p:pic>
        <p:nvPicPr>
          <p:cNvPr id="12292" name="Content Placeholder 9" descr="Καλλιέργεια με κουνουπίδι&#10;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64493" y="4293096"/>
            <a:ext cx="3419475" cy="2563813"/>
          </a:xfrm>
          <a:prstGeom prst="rect">
            <a:avLst/>
          </a:prstGeom>
        </p:spPr>
      </p:pic>
      <p:pic>
        <p:nvPicPr>
          <p:cNvPr id="12293" name="Content Placeholder 12" descr="Καλλιέργεια με κουνουπίδι&#10;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8024" y="4266074"/>
            <a:ext cx="3419475" cy="256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Broccoli</a:t>
            </a:r>
            <a:endParaRPr lang="el-G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4" name="Picture 6" descr="ΜΠΡΌΚΟΛΟ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628800"/>
            <a:ext cx="3419475" cy="256381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13315" name="Content Placeholder 8" descr="ΜΠΡΟΚΟΛΟ&#10;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657276"/>
            <a:ext cx="3419475" cy="256381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13316" name="Content Placeholder 11" descr="Εικόνα από καλλιέργεια μπρόκολου&#10;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584" y="4269558"/>
            <a:ext cx="3419475" cy="2565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pic>
        <p:nvPicPr>
          <p:cNvPr id="13317" name="Content Placeholder 12" descr="Εικόνα από καλλιέργεια μπρόκολου&#10;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8024" y="4247976"/>
            <a:ext cx="3419475" cy="2565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24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Tomato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9" descr="Εικόνα καλλιέργειας τομάτας 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188" y="1629048"/>
            <a:ext cx="3887788" cy="5040312"/>
          </a:xfrm>
          <a:prstGeom prst="rect">
            <a:avLst/>
          </a:prstGeom>
          <a:noFill/>
        </p:spPr>
      </p:pic>
      <p:pic>
        <p:nvPicPr>
          <p:cNvPr id="7172" name="Picture 13" descr="Εικόνα καλλιέργειας τομάτας 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1628800"/>
            <a:ext cx="3797300" cy="5040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7128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chemeClr val="accent1">
                    <a:lumMod val="50000"/>
                  </a:schemeClr>
                </a:solidFill>
              </a:rPr>
              <a:t>Broussel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 sprouts</a:t>
            </a:r>
            <a:endParaRPr lang="en-GB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9" name="Content Placeholder 8" descr="Λ. ΒΡΥΞΕΛΛΩΝ (1)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1628800"/>
            <a:ext cx="3419475" cy="2565400"/>
          </a:xfrm>
          <a:prstGeom prst="rect">
            <a:avLst/>
          </a:prstGeom>
        </p:spPr>
      </p:pic>
      <p:pic>
        <p:nvPicPr>
          <p:cNvPr id="14340" name="Content Placeholder 10" descr="ΛΑΧΑΝΟ ΒΡΥΞΕΛΛΩΝ (4)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4290901"/>
            <a:ext cx="3419475" cy="2563813"/>
          </a:xfrm>
          <a:prstGeom prst="rect">
            <a:avLst/>
          </a:prstGeom>
        </p:spPr>
      </p:pic>
      <p:pic>
        <p:nvPicPr>
          <p:cNvPr id="14341" name="Content Placeholder 13" descr="Λ. ΒΡΥΞΕΛΛΩΝ Vs Λ. ΚΕΦΑΛΩΤΟ (1)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99592" y="4263513"/>
            <a:ext cx="3419475" cy="2565400"/>
          </a:xfrm>
          <a:prstGeom prst="rect">
            <a:avLst/>
          </a:prstGeom>
        </p:spPr>
      </p:pic>
      <p:pic>
        <p:nvPicPr>
          <p:cNvPr id="14342" name="7 - Θέση περιεχομένου" descr="JUNE-2012 125.JPG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99592" y="1340768"/>
            <a:ext cx="2160588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</a:schemeClr>
                </a:solidFill>
              </a:rPr>
              <a:t>Chinese cabbage</a:t>
            </a:r>
            <a:endParaRPr lang="el-GR" dirty="0"/>
          </a:p>
        </p:txBody>
      </p:sp>
      <p:pic>
        <p:nvPicPr>
          <p:cNvPr id="3" name="Picture 2" descr="Εικόνα 2.35 - ΛΑΧΑΝΟ ΚΙΝΕΖΙΚ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556792"/>
            <a:ext cx="6948264" cy="521119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Radish</a:t>
            </a:r>
            <a:endParaRPr lang="el-G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362" name="Picture 5" descr="ΡΑΠΑΝΑΚΙ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4493" y="1628800"/>
            <a:ext cx="3419475" cy="2563812"/>
          </a:xfrm>
          <a:prstGeom prst="rect">
            <a:avLst/>
          </a:prstGeom>
          <a:noFill/>
          <a:ln w="57150">
            <a:solidFill>
              <a:srgbClr val="FFFFCC"/>
            </a:solidFill>
          </a:ln>
        </p:spPr>
      </p:pic>
      <p:pic>
        <p:nvPicPr>
          <p:cNvPr id="15363" name="Picture 7" descr="Ραπανάκι συγκομισμένο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1628800"/>
            <a:ext cx="3419475" cy="2563812"/>
          </a:xfrm>
          <a:prstGeom prst="rect">
            <a:avLst/>
          </a:prstGeom>
          <a:noFill/>
          <a:ln w="57150">
            <a:solidFill>
              <a:srgbClr val="FFFFCC"/>
            </a:solidFill>
          </a:ln>
        </p:spPr>
      </p:pic>
      <p:pic>
        <p:nvPicPr>
          <p:cNvPr id="15364" name="Content Placeholder 8" descr="ΡΑΠΑΝΙ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64493" y="4247976"/>
            <a:ext cx="3419475" cy="2565400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15365" name="Content Placeholder 9" descr="ΡΑΠΑΝΙ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6016" y="4221088"/>
            <a:ext cx="3419475" cy="2563813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9193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Rocket</a:t>
            </a:r>
            <a:r>
              <a:rPr lang="el-GR" sz="4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6" name="Content Placeholder 7" descr="P114004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1628800"/>
            <a:ext cx="3419475" cy="2522537"/>
          </a:xfrm>
          <a:prstGeom prst="rect">
            <a:avLst/>
          </a:prstGeom>
        </p:spPr>
      </p:pic>
      <p:pic>
        <p:nvPicPr>
          <p:cNvPr id="7" name="Content Placeholder 8" descr="ΡΟΚΑ-ΚΥΠΡΟΣ-2009 (1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4221088"/>
            <a:ext cx="3420000" cy="2565000"/>
          </a:xfrm>
          <a:prstGeom prst="rect">
            <a:avLst/>
          </a:prstGeom>
        </p:spPr>
      </p:pic>
      <p:pic>
        <p:nvPicPr>
          <p:cNvPr id="8" name="Content Placeholder 9" descr="ΡΟΚΑ-SEEDLINGS 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27584" y="1629080"/>
            <a:ext cx="3360396" cy="2520000"/>
          </a:xfrm>
          <a:prstGeom prst="rect">
            <a:avLst/>
          </a:prstGeom>
        </p:spPr>
      </p:pic>
      <p:pic>
        <p:nvPicPr>
          <p:cNvPr id="9" name="Content Placeholder 13" descr="P11400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27584" y="4221088"/>
            <a:ext cx="3360396" cy="256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04665"/>
            <a:ext cx="7924800" cy="792088"/>
          </a:xfrm>
        </p:spPr>
        <p:txBody>
          <a:bodyPr>
            <a:noAutofit/>
          </a:bodyPr>
          <a:lstStyle/>
          <a:p>
            <a:r>
              <a:rPr lang="en-GB" sz="4000" dirty="0" err="1" smtClean="0"/>
              <a:t>Chenopodiaceae</a:t>
            </a:r>
            <a:endParaRPr lang="el-GR" sz="4000" dirty="0" smtClean="0"/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2132533"/>
            <a:ext cx="7848600" cy="3096667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Spinach (</a:t>
            </a:r>
            <a:r>
              <a:rPr lang="en-GB" sz="2400" b="1" i="1" dirty="0" err="1" smtClean="0">
                <a:solidFill>
                  <a:schemeClr val="bg2">
                    <a:lumMod val="50000"/>
                  </a:schemeClr>
                </a:solidFill>
              </a:rPr>
              <a:t>Spinacia</a:t>
            </a:r>
            <a:r>
              <a:rPr lang="en-GB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b="1" i="1" dirty="0" err="1" smtClean="0">
                <a:solidFill>
                  <a:schemeClr val="bg2">
                    <a:lumMod val="50000"/>
                  </a:schemeClr>
                </a:solidFill>
              </a:rPr>
              <a:t>oleracea</a:t>
            </a:r>
            <a:r>
              <a:rPr lang="en-GB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L.) </a:t>
            </a:r>
            <a:endParaRPr lang="fr-F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Red beet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Beta 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vulgaris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L. var. 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conditiva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Swiss chard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Beta 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vulgaris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L. var. 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400" b="1" i="1" dirty="0" err="1" smtClean="0">
                <a:solidFill>
                  <a:schemeClr val="bg2">
                    <a:lumMod val="50000"/>
                  </a:schemeClr>
                </a:solidFill>
              </a:rPr>
              <a:t>icla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  <a:endParaRPr lang="el-GR" sz="24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34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smtClean="0">
                <a:solidFill>
                  <a:schemeClr val="bg2">
                    <a:lumMod val="50000"/>
                  </a:schemeClr>
                </a:solidFill>
              </a:rPr>
              <a:t>Spinach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5" descr="Εικόνα από καλλιέργεια σπανακιού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628800"/>
            <a:ext cx="3421063" cy="2563812"/>
          </a:xfrm>
          <a:prstGeom prst="rect">
            <a:avLst/>
          </a:prstGeom>
          <a:noFill/>
        </p:spPr>
      </p:pic>
      <p:pic>
        <p:nvPicPr>
          <p:cNvPr id="5123" name="Content Placeholder 10" descr="Εικόνα από καλλιέργεια σπανακιού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1628800"/>
            <a:ext cx="3419475" cy="2563812"/>
          </a:xfrm>
          <a:prstGeom prst="rect">
            <a:avLst/>
          </a:prstGeom>
        </p:spPr>
      </p:pic>
      <p:pic>
        <p:nvPicPr>
          <p:cNvPr id="5124" name="Content Placeholder 9" descr="Εικόνα από καλλιέργεια σπανακιού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99592" y="4292600"/>
            <a:ext cx="3421063" cy="2565400"/>
          </a:xfrm>
          <a:prstGeom prst="rect">
            <a:avLst/>
          </a:prstGeom>
        </p:spPr>
      </p:pic>
      <p:pic>
        <p:nvPicPr>
          <p:cNvPr id="5125" name="Content Placeholder 11" descr="Εικόνα από καλλιέργεια σπανακιού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32040" y="4293096"/>
            <a:ext cx="3419475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4" name="Rectangle 1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>
                <a:solidFill>
                  <a:schemeClr val="bg2">
                    <a:lumMod val="50000"/>
                  </a:schemeClr>
                </a:solidFill>
              </a:rPr>
              <a:t>Red beet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11" descr="Εικόνα από καλλιέργεια παντζαριού στην περιοχή του Μαραθώνα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655688"/>
            <a:ext cx="3419475" cy="2565400"/>
          </a:xfrm>
          <a:prstGeom prst="rect">
            <a:avLst/>
          </a:prstGeom>
          <a:noFill/>
        </p:spPr>
      </p:pic>
      <p:pic>
        <p:nvPicPr>
          <p:cNvPr id="6147" name="Picture 12" descr="Εικόνα από καλλιέργεια παντζαριού στην περιοχή του Μαραθώνα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1628800"/>
            <a:ext cx="3419475" cy="2565400"/>
          </a:xfrm>
          <a:prstGeom prst="rect">
            <a:avLst/>
          </a:prstGeom>
          <a:noFill/>
        </p:spPr>
      </p:pic>
      <p:pic>
        <p:nvPicPr>
          <p:cNvPr id="6148" name="Picture 13" descr="Εικόνα από καλλιέργεια παντζαριού στην περιοχή του Μαραθώνα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584" y="4321571"/>
            <a:ext cx="3419475" cy="2563813"/>
          </a:xfrm>
          <a:prstGeom prst="rect">
            <a:avLst/>
          </a:prstGeom>
          <a:noFill/>
        </p:spPr>
      </p:pic>
      <p:pic>
        <p:nvPicPr>
          <p:cNvPr id="6149" name="Picture 14" descr="Εικόνα από παντζάρι συγκομισμένο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60032" y="4294187"/>
            <a:ext cx="3419475" cy="2563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0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385175" cy="143192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Swiss chard</a:t>
            </a:r>
            <a:endParaRPr lang="el-GR" sz="4800" dirty="0"/>
          </a:p>
        </p:txBody>
      </p:sp>
      <p:pic>
        <p:nvPicPr>
          <p:cNvPr id="7170" name="Picture 6" descr="Εικόνα από καλλιέργεια σέσκουλου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44824"/>
            <a:ext cx="3546465" cy="4727157"/>
          </a:xfrm>
          <a:prstGeom prst="rect">
            <a:avLst/>
          </a:prstGeom>
          <a:noFill/>
        </p:spPr>
      </p:pic>
      <p:pic>
        <p:nvPicPr>
          <p:cNvPr id="7172" name="Content Placeholder 13" descr="Εικόνα από σέσκουλο συγκομισμένο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700808"/>
            <a:ext cx="3072341" cy="2304256"/>
          </a:xfrm>
          <a:prstGeom prst="rect">
            <a:avLst/>
          </a:prstGeom>
        </p:spPr>
      </p:pic>
      <p:pic>
        <p:nvPicPr>
          <p:cNvPr id="7173" name="Picture 4" descr="Εικόνα από καλλιέργεια σέσκουλου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5220072" y="4077072"/>
            <a:ext cx="1984431" cy="2647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3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52339"/>
            <a:ext cx="7924800" cy="744413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Apiaceae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1844501"/>
            <a:ext cx="7848600" cy="4968875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Celery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Apium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graveolens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L.).  </a:t>
            </a: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endParaRPr lang="el-G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Parsley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Petroselinum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crispum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Mill.).  </a:t>
            </a: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endParaRPr lang="el-G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Carrot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Daucus </a:t>
            </a:r>
            <a:r>
              <a:rPr lang="fr-FR" sz="2400" b="1" i="1" dirty="0" err="1" smtClean="0">
                <a:solidFill>
                  <a:schemeClr val="bg2">
                    <a:lumMod val="50000"/>
                  </a:schemeClr>
                </a:solidFill>
              </a:rPr>
              <a:t>carota</a:t>
            </a:r>
            <a:r>
              <a:rPr lang="fr-FR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L. ). </a:t>
            </a:r>
            <a:endParaRPr lang="de-DE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endParaRPr lang="el-G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Dill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de-DE" sz="2400" b="1" i="1" dirty="0" err="1" smtClean="0">
                <a:solidFill>
                  <a:schemeClr val="bg2">
                    <a:lumMod val="50000"/>
                  </a:schemeClr>
                </a:solidFill>
              </a:rPr>
              <a:t>Anethum</a:t>
            </a:r>
            <a:r>
              <a:rPr lang="de-DE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 b="1" i="1" dirty="0" err="1" smtClean="0">
                <a:solidFill>
                  <a:schemeClr val="bg2">
                    <a:lumMod val="50000"/>
                  </a:schemeClr>
                </a:solidFill>
              </a:rPr>
              <a:t>graveolens</a:t>
            </a:r>
            <a:r>
              <a:rPr lang="de-DE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L. </a:t>
            </a:r>
            <a:r>
              <a:rPr lang="de-DE" sz="2400" b="1" dirty="0" err="1" smtClean="0">
                <a:solidFill>
                  <a:schemeClr val="bg2">
                    <a:lumMod val="50000"/>
                  </a:schemeClr>
                </a:solidFill>
              </a:rPr>
              <a:t>var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de-DE" sz="2400" b="1" i="1" dirty="0" err="1" smtClean="0">
                <a:solidFill>
                  <a:schemeClr val="bg2">
                    <a:lumMod val="50000"/>
                  </a:schemeClr>
                </a:solidFill>
              </a:rPr>
              <a:t>hortorum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). </a:t>
            </a: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endParaRPr lang="el-GR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50000"/>
                </a:schemeClr>
              </a:buClr>
              <a:defRPr/>
            </a:pP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Fennel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de-DE" sz="2400" b="1" i="1" dirty="0" err="1" smtClean="0">
                <a:solidFill>
                  <a:schemeClr val="bg2">
                    <a:lumMod val="50000"/>
                  </a:schemeClr>
                </a:solidFill>
              </a:rPr>
              <a:t>Foeniculum</a:t>
            </a:r>
            <a:r>
              <a:rPr lang="de-DE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 b="1" i="1" dirty="0" err="1" smtClean="0">
                <a:solidFill>
                  <a:schemeClr val="bg2">
                    <a:lumMod val="50000"/>
                  </a:schemeClr>
                </a:solidFill>
              </a:rPr>
              <a:t>vulgare</a:t>
            </a:r>
            <a:r>
              <a:rPr lang="de-DE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Mill.). </a:t>
            </a:r>
            <a:endParaRPr lang="el-GR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27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4" name="Rectangle 1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>
                <a:solidFill>
                  <a:schemeClr val="bg2">
                    <a:lumMod val="50000"/>
                  </a:schemeClr>
                </a:solidFill>
              </a:rPr>
              <a:t>Celery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8" name="Picture 4" descr="Εικόνα από καλλιέργεια σέλινου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628800"/>
            <a:ext cx="3419475" cy="2565400"/>
          </a:xfrm>
          <a:prstGeom prst="rect">
            <a:avLst/>
          </a:prstGeom>
          <a:noFill/>
        </p:spPr>
      </p:pic>
      <p:pic>
        <p:nvPicPr>
          <p:cNvPr id="9219" name="Picture 6" descr="Εικόνα από συγκομισμένο σέλινο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1628800"/>
            <a:ext cx="3419475" cy="2565400"/>
          </a:xfrm>
          <a:prstGeom prst="rect">
            <a:avLst/>
          </a:prstGeom>
          <a:noFill/>
        </p:spPr>
      </p:pic>
      <p:pic>
        <p:nvPicPr>
          <p:cNvPr id="9220" name="Picture 9" descr="Εικόνα από καλλιέργεια σέλινου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584" y="4292600"/>
            <a:ext cx="3419475" cy="2565400"/>
          </a:xfrm>
          <a:prstGeom prst="rect">
            <a:avLst/>
          </a:prstGeom>
          <a:noFill/>
        </p:spPr>
      </p:pic>
      <p:pic>
        <p:nvPicPr>
          <p:cNvPr id="9221" name="Picture 10" descr="Εικόνα από καλλιέργεια σέλινου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24933" y="4319984"/>
            <a:ext cx="3419475" cy="256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1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Field tomato crop </a:t>
            </a:r>
            <a:endParaRPr lang="el-G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Content Placeholder 7" descr="Εικόνα υπαίθριας καλλιέργειας τομάτας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8838" y="1628775"/>
            <a:ext cx="6627550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5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>
                <a:solidFill>
                  <a:schemeClr val="bg2">
                    <a:lumMod val="50000"/>
                  </a:schemeClr>
                </a:solidFill>
              </a:rPr>
              <a:t>Parsley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3" name="Picture 4" descr="Εικόνα με σπορόφυτα μαϊδανού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7504" y="1340768"/>
            <a:ext cx="4104456" cy="5466260"/>
          </a:xfrm>
          <a:prstGeom prst="rect">
            <a:avLst/>
          </a:prstGeom>
          <a:noFill/>
        </p:spPr>
      </p:pic>
      <p:pic>
        <p:nvPicPr>
          <p:cNvPr id="5" name="Content Placeholder 4" descr="Εικόνα από καλλιέργεια μαϊδανού&#10;&#10;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24549" y="404664"/>
            <a:ext cx="4511947" cy="3384376"/>
          </a:xfrm>
          <a:prstGeom prst="rect">
            <a:avLst/>
          </a:prstGeom>
        </p:spPr>
      </p:pic>
      <p:pic>
        <p:nvPicPr>
          <p:cNvPr id="6" name="Picture 5" descr="Εικόνα 2.17 - ΣΓΟΥΡΟΣ ΜΑΪΝΤΑΝΟΣ-ΣΠ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284" y="3861048"/>
            <a:ext cx="3920649" cy="2942730"/>
          </a:xfrm>
          <a:prstGeom prst="rect">
            <a:avLst/>
          </a:prstGeom>
        </p:spPr>
      </p:pic>
      <p:pic>
        <p:nvPicPr>
          <p:cNvPr id="7" name="Picture 6" descr="Εικόνα 2.18 - ΡΙΖΩΔΗΣ ΜΑΪΝΤΑΝΟΣ-Σ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3888432"/>
            <a:ext cx="288156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5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Carrot</a:t>
            </a:r>
            <a:endParaRPr lang="en-GB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7" name="Content Placeholder 3" descr="Εικόνα με καρότο συγκομισμένο&#10;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2301701"/>
            <a:ext cx="3384550" cy="4511675"/>
          </a:xfrm>
          <a:prstGeom prst="rect">
            <a:avLst/>
          </a:prstGeom>
        </p:spPr>
      </p:pic>
      <p:pic>
        <p:nvPicPr>
          <p:cNvPr id="6" name="Picture 5" descr="Εικόνα 2.13Α - ΚΑΡΟΤΟ ΚΑΛΛΙΕΡΓΕΙ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7916" y="2852936"/>
            <a:ext cx="52805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4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7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Dill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92" name="Picture 13" descr="Εικόνα: Άνηθος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1687789"/>
            <a:ext cx="3263900" cy="2447925"/>
          </a:xfrm>
          <a:prstGeom prst="rect">
            <a:avLst/>
          </a:prstGeom>
          <a:noFill/>
        </p:spPr>
      </p:pic>
      <p:pic>
        <p:nvPicPr>
          <p:cNvPr id="12293" name="Picture 15" descr="Εικόνα: Άνηθος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6096" y="4271813"/>
            <a:ext cx="2292350" cy="2446338"/>
          </a:xfrm>
          <a:prstGeom prst="rect">
            <a:avLst/>
          </a:prstGeom>
          <a:noFill/>
        </p:spPr>
      </p:pic>
      <p:pic>
        <p:nvPicPr>
          <p:cNvPr id="7" name="Picture 5" descr="Εικόνα από υπέθρια καλλιέργεια άνηθου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89328" y="4282117"/>
            <a:ext cx="3420000" cy="2565904"/>
          </a:xfrm>
          <a:prstGeom prst="rect">
            <a:avLst/>
          </a:prstGeom>
          <a:noFill/>
        </p:spPr>
      </p:pic>
      <p:pic>
        <p:nvPicPr>
          <p:cNvPr id="8" name="Picture 12" descr="Εικόνα: Άνηθο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89328" y="1628800"/>
            <a:ext cx="3420000" cy="2565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9" name="Rectangle 11"/>
          <p:cNvSpPr>
            <a:spLocks noGrp="1" noRot="1" noChangeArrowheads="1"/>
          </p:cNvSpPr>
          <p:nvPr>
            <p:ph type="title"/>
          </p:nvPr>
        </p:nvSpPr>
        <p:spPr>
          <a:xfrm>
            <a:off x="457200" y="-99392"/>
            <a:ext cx="8385175" cy="1431925"/>
          </a:xfrm>
        </p:spPr>
        <p:txBody>
          <a:bodyPr/>
          <a:lstStyle/>
          <a:p>
            <a:r>
              <a:rPr lang="en-US" dirty="0" smtClean="0"/>
              <a:t>Fennel</a:t>
            </a:r>
            <a:endParaRPr lang="el-GR" dirty="0" smtClean="0"/>
          </a:p>
        </p:txBody>
      </p:sp>
      <p:pic>
        <p:nvPicPr>
          <p:cNvPr id="13314" name="Picture 4" descr="Εικόνα από καλλιέργεια φοινόκιο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628800"/>
            <a:ext cx="1616508" cy="2511524"/>
          </a:xfrm>
          <a:prstGeom prst="rect">
            <a:avLst/>
          </a:prstGeom>
          <a:noFill/>
        </p:spPr>
      </p:pic>
      <p:pic>
        <p:nvPicPr>
          <p:cNvPr id="13315" name="Picture 8" descr="Εικόνα με μάραθο συγκομισμένο&#10;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971600" y="4221088"/>
            <a:ext cx="3072837" cy="2304628"/>
          </a:xfrm>
          <a:prstGeom prst="rect">
            <a:avLst/>
          </a:prstGeom>
          <a:noFill/>
        </p:spPr>
      </p:pic>
      <p:pic>
        <p:nvPicPr>
          <p:cNvPr id="13317" name="Picture 12" descr="Εικόνα από καλλιέργεια μάραθου&#10;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tretch>
            <a:fillRect/>
          </a:stretch>
        </p:blipFill>
        <p:spPr>
          <a:xfrm>
            <a:off x="4571471" y="2527696"/>
            <a:ext cx="4274079" cy="3205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5505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52339"/>
            <a:ext cx="7924800" cy="960437"/>
          </a:xfrm>
        </p:spPr>
        <p:txBody>
          <a:bodyPr>
            <a:noAutofit/>
          </a:bodyPr>
          <a:lstStyle/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Malvaceae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9164" y="1835669"/>
            <a:ext cx="3760788" cy="5013325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175125" y="1773238"/>
            <a:ext cx="4968875" cy="100806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dirty="0" smtClean="0"/>
              <a:t>Okra</a:t>
            </a:r>
            <a:r>
              <a:rPr lang="de-DE" sz="2800" b="1" dirty="0" smtClean="0"/>
              <a:t> </a:t>
            </a:r>
            <a:endParaRPr lang="el-GR" sz="2800" b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2800" b="1" dirty="0" smtClean="0"/>
              <a:t>(</a:t>
            </a:r>
            <a:r>
              <a:rPr lang="de-DE" sz="2800" b="1" i="1" dirty="0" smtClean="0"/>
              <a:t>Abelmoschus </a:t>
            </a:r>
            <a:r>
              <a:rPr lang="de-DE" sz="2800" b="1" i="1" dirty="0" err="1" smtClean="0"/>
              <a:t>esculentus</a:t>
            </a:r>
            <a:r>
              <a:rPr lang="de-DE" sz="2800" b="1" i="1" dirty="0" smtClean="0"/>
              <a:t>)</a:t>
            </a:r>
            <a:r>
              <a:rPr lang="de-DE" sz="2800" b="1" dirty="0" smtClean="0"/>
              <a:t> </a:t>
            </a:r>
            <a:endParaRPr lang="el-GR" sz="2800" b="1" dirty="0" smtClean="0">
              <a:solidFill>
                <a:srgbClr val="003300"/>
              </a:solidFill>
            </a:endParaRPr>
          </a:p>
        </p:txBody>
      </p:sp>
      <p:pic>
        <p:nvPicPr>
          <p:cNvPr id="14341" name="Picture 7" descr="P827025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87448" y="3140968"/>
            <a:ext cx="4956551" cy="37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936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76672"/>
            <a:ext cx="7777112" cy="960437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Alliaceae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704777" y="1916832"/>
            <a:ext cx="8424862" cy="4248150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Leek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Allium </a:t>
            </a:r>
            <a:r>
              <a:rPr lang="en-GB" b="1" i="1" dirty="0" err="1" smtClean="0">
                <a:solidFill>
                  <a:schemeClr val="tx1">
                    <a:lumMod val="50000"/>
                  </a:schemeClr>
                </a:solidFill>
              </a:rPr>
              <a:t>porrum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50000"/>
                  </a:schemeClr>
                </a:solidFill>
              </a:rPr>
              <a:t>L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.).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Onion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Allium </a:t>
            </a:r>
            <a:r>
              <a:rPr lang="en-GB" b="1" i="1" dirty="0" err="1" smtClean="0">
                <a:solidFill>
                  <a:schemeClr val="tx1">
                    <a:lumMod val="50000"/>
                  </a:schemeClr>
                </a:solidFill>
              </a:rPr>
              <a:t>cepa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50000"/>
                  </a:schemeClr>
                </a:solidFill>
              </a:rPr>
              <a:t>L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.).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endParaRPr lang="el-GR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Garlic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Allium </a:t>
            </a:r>
            <a:r>
              <a:rPr lang="en-GB" b="1" i="1" dirty="0" err="1" smtClean="0">
                <a:solidFill>
                  <a:schemeClr val="tx1">
                    <a:lumMod val="50000"/>
                  </a:schemeClr>
                </a:solidFill>
              </a:rPr>
              <a:t>sativum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50000"/>
                  </a:schemeClr>
                </a:solidFill>
              </a:rPr>
              <a:t>L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.). 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buNone/>
              <a:defRPr/>
            </a:pPr>
            <a:endParaRPr lang="el-GR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88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Leek</a:t>
            </a:r>
            <a:endParaRPr lang="el-GR" dirty="0" smtClean="0"/>
          </a:p>
        </p:txBody>
      </p:sp>
      <p:pic>
        <p:nvPicPr>
          <p:cNvPr id="17411" name="Picture 4" descr="Εικόνα από υπαίθρια καλλιέργεια πράσο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1188" y="1628775"/>
            <a:ext cx="6622850" cy="4968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504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Onion</a:t>
            </a:r>
            <a:endParaRPr lang="el-GR" sz="4400" dirty="0" smtClean="0"/>
          </a:p>
        </p:txBody>
      </p:sp>
      <p:pic>
        <p:nvPicPr>
          <p:cNvPr id="18435" name="Picture 4" descr="Εικόνα από καλλιέργεια κρεμυδιού σε οικιακό κήπο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5665026" cy="4248770"/>
          </a:xfrm>
          <a:prstGeom prst="rect">
            <a:avLst/>
          </a:prstGeom>
          <a:noFill/>
        </p:spPr>
      </p:pic>
      <p:pic>
        <p:nvPicPr>
          <p:cNvPr id="1843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3645024"/>
            <a:ext cx="3927475" cy="2946400"/>
          </a:xfrm>
          <a:prstGeom prst="rect">
            <a:avLst/>
          </a:prstGeom>
          <a:noFill/>
          <a:ln w="508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326803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Garlic</a:t>
            </a:r>
            <a:endParaRPr lang="en-GB" dirty="0" smtClean="0"/>
          </a:p>
        </p:txBody>
      </p:sp>
      <p:pic>
        <p:nvPicPr>
          <p:cNvPr id="19459" name="Content Placeholder 5" descr="Σκόρδο&#10;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030" y="1628775"/>
            <a:ext cx="662516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76673"/>
            <a:ext cx="7777112" cy="72008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Asparagaceae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720543" y="1725518"/>
            <a:ext cx="7755655" cy="1152128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accent6">
                  <a:lumMod val="50000"/>
                </a:schemeClr>
              </a:buClr>
              <a:defRPr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Asparagus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Asparagus </a:t>
            </a:r>
            <a:r>
              <a:rPr lang="en-GB" b="1" i="1" dirty="0" err="1" smtClean="0">
                <a:solidFill>
                  <a:schemeClr val="tx1">
                    <a:lumMod val="50000"/>
                  </a:schemeClr>
                </a:solidFill>
              </a:rPr>
              <a:t>officinalis</a:t>
            </a:r>
            <a:r>
              <a:rPr lang="en-GB" b="1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50000"/>
                  </a:schemeClr>
                </a:solidFill>
              </a:rPr>
              <a:t>L</a:t>
            </a:r>
            <a:r>
              <a:rPr lang="el-GR" b="1" dirty="0" smtClean="0">
                <a:solidFill>
                  <a:schemeClr val="tx1">
                    <a:lumMod val="50000"/>
                  </a:schemeClr>
                </a:solidFill>
              </a:rPr>
              <a:t>.). </a:t>
            </a:r>
          </a:p>
        </p:txBody>
      </p:sp>
      <p:pic>
        <p:nvPicPr>
          <p:cNvPr id="4" name="Picture 12" descr="Εικόνα: Σπαράγγι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466708"/>
            <a:ext cx="3240360" cy="431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1"/>
          <a:stretch/>
        </p:blipFill>
        <p:spPr>
          <a:xfrm>
            <a:off x="420380" y="2466708"/>
            <a:ext cx="5159732" cy="43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8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Pepper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5" name="Picture 6" descr="Εικόνα καλλιέργειας πιπεριάς στην Ολλανδία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630878"/>
            <a:ext cx="3888432" cy="5182497"/>
          </a:xfrm>
          <a:prstGeom prst="rect">
            <a:avLst/>
          </a:prstGeom>
          <a:noFill/>
        </p:spPr>
      </p:pic>
      <p:pic>
        <p:nvPicPr>
          <p:cNvPr id="8196" name="Picture 10" descr="Εικόνα από πειραματική καλλιέργεια πιπεριάς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1628800"/>
            <a:ext cx="3888821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699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3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Asparagus</a:t>
            </a:r>
            <a:endParaRPr lang="el-GR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82" name="Picture 4" descr="Εικόνα με σπαράγγι συγκομισμένο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592635"/>
            <a:ext cx="3313113" cy="2484437"/>
          </a:xfrm>
          <a:prstGeom prst="rect">
            <a:avLst/>
          </a:prstGeom>
          <a:noFill/>
        </p:spPr>
      </p:pic>
      <p:pic>
        <p:nvPicPr>
          <p:cNvPr id="20485" name="Picture 14" descr="Καλλιέργεια σπαραγγιού&#10;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3960638"/>
            <a:ext cx="3803650" cy="2852738"/>
          </a:xfrm>
          <a:prstGeom prst="rect">
            <a:avLst/>
          </a:prstGeom>
          <a:noFill/>
        </p:spPr>
      </p:pic>
      <p:pic>
        <p:nvPicPr>
          <p:cNvPr id="6" name="Picture 5" descr="P8050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8472" y="3140968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Field pepper crop</a:t>
            </a:r>
            <a:endParaRPr lang="el-G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 descr="Εικόνα υπαίθριας καλλιέργειας πιπεριάς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030" y="1628775"/>
            <a:ext cx="662516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9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Eggplant</a:t>
            </a:r>
            <a:endParaRPr lang="el-GR" sz="4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9" name="Picture 9" descr="Εικόνα καλλιέργειας μελιτζάνας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655352"/>
            <a:ext cx="3816424" cy="5086016"/>
          </a:xfrm>
          <a:prstGeom prst="rect">
            <a:avLst/>
          </a:prstGeom>
          <a:noFill/>
        </p:spPr>
      </p:pic>
      <p:pic>
        <p:nvPicPr>
          <p:cNvPr id="9220" name="Picture 14" descr="Εικόνα καλλιέργειας μελιτζάνας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4008" y="1628801"/>
            <a:ext cx="3836348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322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00038"/>
            <a:ext cx="8497192" cy="96043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Field eggplant crop</a:t>
            </a:r>
            <a:endParaRPr lang="el-GR" sz="4000" dirty="0"/>
          </a:p>
        </p:txBody>
      </p:sp>
      <p:pic>
        <p:nvPicPr>
          <p:cNvPr id="5" name="Content Placeholder 4" descr="Εικόνα υπαίθριας καλλιέργειας μελιτζάνας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030" y="1628775"/>
            <a:ext cx="662516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60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Potato</a:t>
            </a:r>
            <a:endParaRPr lang="el-G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4" name="Picture 19" descr="Εικόνα καλλιέργειας πατάτας με εδαφοκάλυψη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6602" y="4183482"/>
            <a:ext cx="3049587" cy="2286000"/>
          </a:xfrm>
          <a:prstGeom prst="rect">
            <a:avLst/>
          </a:prstGeom>
          <a:noFill/>
        </p:spPr>
      </p:pic>
      <p:pic>
        <p:nvPicPr>
          <p:cNvPr id="9" name="Picture 11" descr="Εικόνα καλλιέργειας πατάτας με μηχανική σπορ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1628800"/>
            <a:ext cx="3074149" cy="2306425"/>
          </a:xfrm>
          <a:prstGeom prst="rect">
            <a:avLst/>
          </a:prstGeom>
          <a:noFill/>
        </p:spPr>
      </p:pic>
      <p:pic>
        <p:nvPicPr>
          <p:cNvPr id="11" name="Picture 8" descr="Εικόνα καλλιέργειας πατάτας με μηχανική σπορ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9592" y="1628800"/>
            <a:ext cx="3074152" cy="2305341"/>
          </a:xfrm>
          <a:prstGeom prst="rect">
            <a:avLst/>
          </a:prstGeom>
          <a:noFill/>
        </p:spPr>
      </p:pic>
      <p:pic>
        <p:nvPicPr>
          <p:cNvPr id="13" name="Content Placeholder 11" descr="ΠΑΤΑΤΑ-ΚΥΠΡΟΣ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99592" y="4165226"/>
            <a:ext cx="307415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517"/>
      </p:ext>
    </p:extLst>
  </p:cSld>
  <p:clrMapOvr>
    <a:masterClrMapping/>
  </p:clrMapOvr>
</p:sld>
</file>

<file path=ppt/theme/theme1.xml><?xml version="1.0" encoding="utf-8"?>
<a:theme xmlns:a="http://schemas.openxmlformats.org/drawingml/2006/main" name="afp_gp">
  <a:themeElements>
    <a:clrScheme name="GEO_1_b_new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GEO_1_b_new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lnDef>
  </a:objectDefaults>
  <a:extraClrSchemeLst>
    <a:extraClrScheme>
      <a:clrScheme name="GEO_1_b_new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1_b_new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1_b_new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_1_b_new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1_b_new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_1_b_new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_1_b_new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_1_b_new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Παρουσίαση1" id="{F198EE09-4552-4361-9C98-C8D483175752}" vid="{143DCF98-92A9-4C46-A892-E0DE9425AE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efp</Template>
  <TotalTime>183</TotalTime>
  <Words>321</Words>
  <Application>Microsoft Office PowerPoint</Application>
  <PresentationFormat>On-screen Show (4:3)</PresentationFormat>
  <Paragraphs>115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Garamond</vt:lpstr>
      <vt:lpstr>Times New Roman</vt:lpstr>
      <vt:lpstr>Wingdings</vt:lpstr>
      <vt:lpstr>afp_gp</vt:lpstr>
      <vt:lpstr>GENERAL VEGETABLE PRODUCTION</vt:lpstr>
      <vt:lpstr>Solanaceae</vt:lpstr>
      <vt:lpstr>Tomato</vt:lpstr>
      <vt:lpstr>Field tomato crop </vt:lpstr>
      <vt:lpstr>Pepper</vt:lpstr>
      <vt:lpstr>Field pepper crop</vt:lpstr>
      <vt:lpstr>Eggplant</vt:lpstr>
      <vt:lpstr>Field eggplant crop</vt:lpstr>
      <vt:lpstr>Potato</vt:lpstr>
      <vt:lpstr>Cucurbitaceae</vt:lpstr>
      <vt:lpstr>Cucumber</vt:lpstr>
      <vt:lpstr> Melon</vt:lpstr>
      <vt:lpstr>Watermelon</vt:lpstr>
      <vt:lpstr>Zucchini Squash</vt:lpstr>
      <vt:lpstr>Fabaceae</vt:lpstr>
      <vt:lpstr>French bean</vt:lpstr>
      <vt:lpstr>Cowpea</vt:lpstr>
      <vt:lpstr>Pea</vt:lpstr>
      <vt:lpstr>Compositae</vt:lpstr>
      <vt:lpstr>Lettuce</vt:lpstr>
      <vt:lpstr>Greenhouse lettuce crop</vt:lpstr>
      <vt:lpstr>Endivie</vt:lpstr>
      <vt:lpstr>Chicory</vt:lpstr>
      <vt:lpstr>Artichoke</vt:lpstr>
      <vt:lpstr>Brassicaceae</vt:lpstr>
      <vt:lpstr>Cabbage</vt:lpstr>
      <vt:lpstr>Kohlrabi</vt:lpstr>
      <vt:lpstr>Cauliflower</vt:lpstr>
      <vt:lpstr>Broccoli</vt:lpstr>
      <vt:lpstr>Broussel sprouts</vt:lpstr>
      <vt:lpstr>Chinese cabbage</vt:lpstr>
      <vt:lpstr>Radish</vt:lpstr>
      <vt:lpstr>Rocket </vt:lpstr>
      <vt:lpstr>Chenopodiaceae</vt:lpstr>
      <vt:lpstr>Spinach</vt:lpstr>
      <vt:lpstr>Red beet</vt:lpstr>
      <vt:lpstr>Swiss chard</vt:lpstr>
      <vt:lpstr>Apiaceae</vt:lpstr>
      <vt:lpstr>Celery</vt:lpstr>
      <vt:lpstr>Parsley</vt:lpstr>
      <vt:lpstr>Carrot</vt:lpstr>
      <vt:lpstr>Dill</vt:lpstr>
      <vt:lpstr>Fennel</vt:lpstr>
      <vt:lpstr>Malvaceae</vt:lpstr>
      <vt:lpstr>Alliaceae</vt:lpstr>
      <vt:lpstr>Leek</vt:lpstr>
      <vt:lpstr>Onion</vt:lpstr>
      <vt:lpstr>Garlic</vt:lpstr>
      <vt:lpstr>Asparagaceae</vt:lpstr>
      <vt:lpstr>Asparagus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ΓΕΝΙΚΗ ΛΑΧΑΝΟΚΟΜΙΑ</dc:title>
  <dc:creator>KVL</dc:creator>
  <cp:lastModifiedBy>Dimitris Savvas</cp:lastModifiedBy>
  <cp:revision>16</cp:revision>
  <dcterms:created xsi:type="dcterms:W3CDTF">2014-02-15T20:13:50Z</dcterms:created>
  <dcterms:modified xsi:type="dcterms:W3CDTF">2020-04-05T19:41:40Z</dcterms:modified>
</cp:coreProperties>
</file>