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87" r:id="rId4"/>
    <p:sldId id="288" r:id="rId5"/>
    <p:sldId id="258" r:id="rId6"/>
    <p:sldId id="259" r:id="rId7"/>
    <p:sldId id="306" r:id="rId8"/>
    <p:sldId id="289" r:id="rId9"/>
    <p:sldId id="260" r:id="rId10"/>
    <p:sldId id="290" r:id="rId11"/>
    <p:sldId id="261" r:id="rId12"/>
    <p:sldId id="262" r:id="rId13"/>
    <p:sldId id="298" r:id="rId14"/>
    <p:sldId id="307" r:id="rId15"/>
    <p:sldId id="291" r:id="rId16"/>
    <p:sldId id="292" r:id="rId17"/>
    <p:sldId id="293" r:id="rId18"/>
    <p:sldId id="297" r:id="rId19"/>
    <p:sldId id="294" r:id="rId20"/>
    <p:sldId id="295" r:id="rId21"/>
    <p:sldId id="296" r:id="rId22"/>
    <p:sldId id="263" r:id="rId23"/>
    <p:sldId id="264" r:id="rId24"/>
    <p:sldId id="265" r:id="rId25"/>
    <p:sldId id="266" r:id="rId26"/>
    <p:sldId id="268" r:id="rId27"/>
    <p:sldId id="308" r:id="rId28"/>
    <p:sldId id="309" r:id="rId29"/>
    <p:sldId id="310" r:id="rId3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006600"/>
    <a:srgbClr val="969696"/>
    <a:srgbClr val="669900"/>
    <a:srgbClr val="CCCC00"/>
    <a:srgbClr val="663300"/>
    <a:srgbClr val="99CC00"/>
    <a:srgbClr val="800000"/>
    <a:srgbClr val="0033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CFC25-2B1A-4F9B-94A2-FE3A813A2903}" type="datetimeFigureOut">
              <a:rPr lang="el-GR" smtClean="0"/>
              <a:pPr/>
              <a:t>19/3/2020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8270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9248"/>
            <a:ext cx="8928992" cy="669674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640960" cy="2808312"/>
          </a:xfrm>
          <a:solidFill>
            <a:srgbClr val="99CC00"/>
          </a:solidFill>
        </p:spPr>
        <p:txBody>
          <a:bodyPr>
            <a:normAutofit fontScale="90000"/>
          </a:bodyPr>
          <a:lstStyle/>
          <a:p>
            <a:r>
              <a:rPr lang="el-GR" sz="6000" dirty="0" smtClean="0">
                <a:latin typeface="Calibri" pitchFamily="34" charset="0"/>
                <a:cs typeface="Calibri" pitchFamily="34" charset="0"/>
              </a:rPr>
              <a:t>ΕΙΣΑΓΩΓΗ - ΚΑΤΑΣΚΕΥΑΣΤΙΚΑ </a:t>
            </a:r>
            <a:r>
              <a:rPr lang="el-GR" sz="6000" dirty="0" smtClean="0">
                <a:latin typeface="Calibri" pitchFamily="34" charset="0"/>
                <a:cs typeface="Calibri" pitchFamily="34" charset="0"/>
              </a:rPr>
              <a:t>ΧΑΡΑΚΤΗΡΙΣΤΙΚΑ ΘΕΡΜΟΚΗΠΙΩΝ</a:t>
            </a:r>
            <a:endParaRPr lang="el-GR" sz="6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336704" cy="576064"/>
          </a:xfrm>
        </p:spPr>
        <p:txBody>
          <a:bodyPr>
            <a:normAutofit/>
          </a:bodyPr>
          <a:lstStyle/>
          <a:p>
            <a:pPr algn="ctr"/>
            <a:r>
              <a:rPr lang="el-GR" sz="2800" dirty="0"/>
              <a:t>Κλιματικά δεδομένα περιοχής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1259632" y="833140"/>
          <a:ext cx="6336704" cy="5836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5" name="Document" r:id="rId3" imgW="5742409" imgH="5763481" progId="Word.Document.12">
                  <p:embed/>
                </p:oleObj>
              </mc:Choice>
              <mc:Fallback>
                <p:oleObj name="Document" r:id="rId3" imgW="5742409" imgH="5763481" progId="Word.Document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833140"/>
                        <a:ext cx="6336704" cy="5836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Κατασκευαστικά χαρακτηριστικά θερμοκηπίων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964488" cy="4925144"/>
          </a:xfrm>
        </p:spPr>
        <p:txBody>
          <a:bodyPr>
            <a:noAutofit/>
          </a:bodyPr>
          <a:lstStyle/>
          <a:p>
            <a:r>
              <a:rPr lang="el-GR" sz="2800" dirty="0"/>
              <a:t>Σχήμα θερμοκηπίων</a:t>
            </a:r>
          </a:p>
          <a:p>
            <a:endParaRPr lang="el-GR" sz="1400" dirty="0"/>
          </a:p>
          <a:p>
            <a:r>
              <a:rPr lang="el-GR" sz="2800" dirty="0"/>
              <a:t>Πλάτος ΒΚΜ θερμοκηπίων</a:t>
            </a:r>
          </a:p>
          <a:p>
            <a:endParaRPr lang="el-GR" sz="1400" dirty="0"/>
          </a:p>
          <a:p>
            <a:r>
              <a:rPr lang="el-GR" sz="2800" dirty="0"/>
              <a:t>Ύψος θερμοκηπίων</a:t>
            </a:r>
          </a:p>
          <a:p>
            <a:endParaRPr lang="el-GR" sz="1400" dirty="0"/>
          </a:p>
          <a:p>
            <a:r>
              <a:rPr lang="el-GR" sz="2800" dirty="0"/>
              <a:t>Τρόπος διάταξης ΒΚΜ</a:t>
            </a:r>
          </a:p>
          <a:p>
            <a:endParaRPr lang="el-GR" sz="1400" dirty="0"/>
          </a:p>
          <a:p>
            <a:r>
              <a:rPr lang="el-GR" sz="2800" dirty="0"/>
              <a:t>Σκελετός και λοιπά κατασκευαστικά θερμοκηπίων</a:t>
            </a:r>
          </a:p>
          <a:p>
            <a:endParaRPr lang="el-GR" sz="1400" dirty="0"/>
          </a:p>
          <a:p>
            <a:r>
              <a:rPr lang="el-GR" sz="2800" dirty="0"/>
              <a:t>Υλικά κάλυψης θερμοκηπίων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r>
              <a:rPr lang="el-GR" dirty="0"/>
              <a:t>Σχήμα θερμοκηπίων</a:t>
            </a:r>
          </a:p>
        </p:txBody>
      </p:sp>
      <p:pic>
        <p:nvPicPr>
          <p:cNvPr id="7" name="Content Placeholder 6" descr="Fig-6.2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640" y="1412776"/>
            <a:ext cx="2637640" cy="1872208"/>
          </a:xfrm>
        </p:spPr>
      </p:pic>
      <p:pic>
        <p:nvPicPr>
          <p:cNvPr id="8" name="Picture 7" descr="Fig-6.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1" y="1378824"/>
            <a:ext cx="2592287" cy="1906160"/>
          </a:xfrm>
          <a:prstGeom prst="rect">
            <a:avLst/>
          </a:prstGeom>
        </p:spPr>
      </p:pic>
      <p:pic>
        <p:nvPicPr>
          <p:cNvPr id="9" name="Picture 8" descr="Fig-6.2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8392" y="1340768"/>
            <a:ext cx="2690072" cy="1872208"/>
          </a:xfrm>
          <a:prstGeom prst="rect">
            <a:avLst/>
          </a:prstGeom>
        </p:spPr>
      </p:pic>
      <p:pic>
        <p:nvPicPr>
          <p:cNvPr id="10" name="Picture 9" descr="Fig-6.2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404" y="4208824"/>
            <a:ext cx="2633404" cy="1956480"/>
          </a:xfrm>
          <a:prstGeom prst="rect">
            <a:avLst/>
          </a:prstGeom>
        </p:spPr>
      </p:pic>
      <p:pic>
        <p:nvPicPr>
          <p:cNvPr id="11" name="Picture 10" descr="Fig-6.2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6691" y="4293097"/>
            <a:ext cx="2671453" cy="1944215"/>
          </a:xfrm>
          <a:prstGeom prst="rect">
            <a:avLst/>
          </a:prstGeom>
        </p:spPr>
      </p:pic>
      <p:pic>
        <p:nvPicPr>
          <p:cNvPr id="13" name="Picture 12" descr="Fig-6.2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4293096"/>
            <a:ext cx="2574497" cy="20162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1484784"/>
            <a:ext cx="288032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5856" y="1484784"/>
            <a:ext cx="288032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4208" y="1556792"/>
            <a:ext cx="288032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γ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536" y="4355812"/>
            <a:ext cx="288032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9872" y="4365104"/>
            <a:ext cx="288032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28184" y="4355812"/>
            <a:ext cx="432048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στ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512" y="3212976"/>
            <a:ext cx="2664296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Τοξωτό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59832" y="3212976"/>
            <a:ext cx="2664296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Τροποποιημένο τοξωτό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84168" y="3212976"/>
            <a:ext cx="2664296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Αμφικλινές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9512" y="6165304"/>
            <a:ext cx="2664296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err="1"/>
              <a:t>Ετεροκλινές</a:t>
            </a:r>
            <a:endParaRPr lang="el-GR" dirty="0"/>
          </a:p>
        </p:txBody>
      </p:sp>
      <p:sp>
        <p:nvSpPr>
          <p:cNvPr id="24" name="TextBox 23"/>
          <p:cNvSpPr txBox="1"/>
          <p:nvPr/>
        </p:nvSpPr>
        <p:spPr>
          <a:xfrm>
            <a:off x="3275856" y="6237312"/>
            <a:ext cx="2664296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Γοτθικού τύπου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56176" y="6228020"/>
            <a:ext cx="2592288" cy="369332"/>
          </a:xfrm>
          <a:prstGeom prst="rect">
            <a:avLst/>
          </a:prstGeom>
          <a:solidFill>
            <a:srgbClr val="EAEAEA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el-GR" dirty="0"/>
              <a:t>Με στέγη γοτθικού τύπου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432048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l-GR" sz="2800" dirty="0"/>
              <a:t>Βασική κατασκευαστική μονάδα θερμοκηπίου (ΒΚΜ)</a:t>
            </a:r>
            <a:endParaRPr lang="en-US" sz="2800" dirty="0"/>
          </a:p>
        </p:txBody>
      </p:sp>
      <p:pic>
        <p:nvPicPr>
          <p:cNvPr id="6" name="Picture 5" descr="BKM-Θερμοκήπιο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003" y="620688"/>
            <a:ext cx="8557994" cy="4752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544522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u="sng" dirty="0" smtClean="0"/>
              <a:t>Βασική κατασκευαστική μονάδα</a:t>
            </a:r>
            <a:r>
              <a:rPr lang="el-GR" sz="2400" dirty="0" smtClean="0"/>
              <a:t> ενός θερμοκηπίου είναι το μικρότερο πλήρες τμήμα του, το οποίο επαναλαμβανόμενο κατά μήκος και κατά πλάτος σχηματίζει το σύνολο.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01915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Εικόνα 6.14. Μονόρρικτο θερμοκήπιο-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44624"/>
            <a:ext cx="8964488" cy="2962963"/>
          </a:xfrm>
          <a:prstGeom prst="rect">
            <a:avLst/>
          </a:prstGeom>
        </p:spPr>
      </p:pic>
      <p:sp>
        <p:nvSpPr>
          <p:cNvPr id="20" name="Text Placeholder 14"/>
          <p:cNvSpPr txBox="1">
            <a:spLocks/>
          </p:cNvSpPr>
          <p:nvPr/>
        </p:nvSpPr>
        <p:spPr>
          <a:xfrm>
            <a:off x="4139952" y="2636912"/>
            <a:ext cx="4932040" cy="372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Απλής γραμμής (</a:t>
            </a:r>
            <a:r>
              <a:rPr kumimoji="0" lang="el-G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μονόρρικτο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θερμοκήπιο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Εικόνα 6.7. Αμφικλινές θερμοκήπιο πολλαπλής γραμμής με συνεχόμενα παράθυρα-p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3106508"/>
            <a:ext cx="7776864" cy="37218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3568" y="6381328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Πολλαπλής γραμμής (</a:t>
            </a:r>
            <a:r>
              <a:rPr lang="el-GR" sz="2000" b="1" dirty="0" err="1" smtClean="0"/>
              <a:t>πολύρρικτο</a:t>
            </a:r>
            <a:r>
              <a:rPr lang="el-GR" sz="2000" b="1" dirty="0" smtClean="0"/>
              <a:t>) θερμοκήπιο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Απλό τοξωτό θερμοκήπιο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592583"/>
            <a:ext cx="4316288" cy="254119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21526"/>
            <a:ext cx="4474840" cy="3356130"/>
          </a:xfrm>
        </p:spPr>
      </p:pic>
    </p:spTree>
    <p:extLst>
      <p:ext uri="{BB962C8B-B14F-4D97-AF65-F5344CB8AC3E}">
        <p14:creationId xmlns:p14="http://schemas.microsoft.com/office/powerpoint/2010/main" val="296707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2074242"/>
          </a:xfrm>
        </p:spPr>
        <p:txBody>
          <a:bodyPr>
            <a:normAutofit fontScale="90000"/>
          </a:bodyPr>
          <a:lstStyle/>
          <a:p>
            <a:r>
              <a:rPr lang="el-GR" dirty="0"/>
              <a:t>Τροποποιημένο τοξωτό θερμοκήπιο</a:t>
            </a:r>
            <a:endParaRPr lang="en-US" dirty="0"/>
          </a:p>
        </p:txBody>
      </p:sp>
      <p:pic>
        <p:nvPicPr>
          <p:cNvPr id="12" name="Picture 11" descr="ΤΡΟΠΟΠΟΙΗΜΕΝΟ ΤΟΞΩΤΟ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212976"/>
            <a:ext cx="6118433" cy="3645024"/>
          </a:xfrm>
          <a:prstGeom prst="rect">
            <a:avLst/>
          </a:prstGeom>
        </p:spPr>
      </p:pic>
      <p:pic>
        <p:nvPicPr>
          <p:cNvPr id="1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49" y="44624"/>
            <a:ext cx="4765655" cy="3574241"/>
          </a:xfrm>
        </p:spPr>
      </p:pic>
    </p:spTree>
    <p:extLst>
      <p:ext uri="{BB962C8B-B14F-4D97-AF65-F5344CB8AC3E}">
        <p14:creationId xmlns:p14="http://schemas.microsoft.com/office/powerpoint/2010/main" val="13548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3528392" cy="3240360"/>
          </a:xfrm>
        </p:spPr>
        <p:txBody>
          <a:bodyPr>
            <a:normAutofit/>
          </a:bodyPr>
          <a:lstStyle/>
          <a:p>
            <a:pPr algn="just"/>
            <a:r>
              <a:rPr lang="el-GR" sz="3200" dirty="0"/>
              <a:t>Αμφικλινές θερμοκήπιο με μία στέγη σε κάθε </a:t>
            </a:r>
            <a:r>
              <a:rPr lang="el-GR" sz="3200" dirty="0" smtClean="0"/>
              <a:t>ΒΚΜ (</a:t>
            </a:r>
            <a:r>
              <a:rPr lang="en-US" sz="3200" dirty="0"/>
              <a:t>wide</a:t>
            </a:r>
            <a:r>
              <a:rPr lang="el-GR" sz="3200" dirty="0"/>
              <a:t>-</a:t>
            </a:r>
            <a:r>
              <a:rPr lang="en-US" sz="3200" dirty="0"/>
              <a:t>span type</a:t>
            </a:r>
            <a:r>
              <a:rPr lang="el-GR" sz="3200" dirty="0"/>
              <a:t>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72101"/>
            <a:ext cx="5600293" cy="3428907"/>
          </a:xfrm>
          <a:prstGeom prst="rect">
            <a:avLst/>
          </a:prstGeom>
        </p:spPr>
      </p:pic>
      <p:pic>
        <p:nvPicPr>
          <p:cNvPr id="98306" name="Picture 2" descr="Αποτέλεσμα εικόνας για wide span greenh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501008"/>
            <a:ext cx="7200800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98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448" y="0"/>
            <a:ext cx="4968552" cy="3666333"/>
          </a:xfrm>
          <a:prstGeom prst="rect">
            <a:avLst/>
          </a:prstGeom>
        </p:spPr>
      </p:pic>
      <p:pic>
        <p:nvPicPr>
          <p:cNvPr id="97282" name="Picture 2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978949"/>
            <a:ext cx="5760640" cy="3834426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008" y="188640"/>
            <a:ext cx="4211960" cy="2520280"/>
          </a:xfrm>
        </p:spPr>
        <p:txBody>
          <a:bodyPr>
            <a:normAutofit/>
          </a:bodyPr>
          <a:lstStyle/>
          <a:p>
            <a:pPr algn="just"/>
            <a:r>
              <a:rPr lang="el-GR" sz="3200" dirty="0"/>
              <a:t>Αμφικλινές θερμοκήπιο με δύο στέγες σε κάθε ΒΚΜ (</a:t>
            </a:r>
            <a:r>
              <a:rPr lang="en-US" sz="3200" dirty="0"/>
              <a:t>Venlo type)</a:t>
            </a:r>
          </a:p>
        </p:txBody>
      </p:sp>
    </p:spTree>
    <p:extLst>
      <p:ext uri="{BB962C8B-B14F-4D97-AF65-F5344CB8AC3E}">
        <p14:creationId xmlns:p14="http://schemas.microsoft.com/office/powerpoint/2010/main" val="39049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37112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l-GR" sz="3200" dirty="0" err="1"/>
              <a:t>Ετεροκλινές</a:t>
            </a:r>
            <a:r>
              <a:rPr lang="el-GR" sz="3200" dirty="0"/>
              <a:t> θερμοκήπιο</a:t>
            </a:r>
            <a:endParaRPr lang="en-US" sz="3200" dirty="0"/>
          </a:p>
        </p:txBody>
      </p:sp>
      <p:pic>
        <p:nvPicPr>
          <p:cNvPr id="8" name="Picture 7" descr="ΕΤΕΡΟΚΛΙΝΕΣ ΘΕΡΜΟΚΗΠΙΟ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181" y="980728"/>
            <a:ext cx="8893245" cy="316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/>
          <a:lstStyle/>
          <a:p>
            <a:r>
              <a:rPr lang="el-GR" dirty="0"/>
              <a:t>Τι είναι το θερμοκήπιο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07293"/>
            <a:ext cx="8712968" cy="5390059"/>
          </a:xfrm>
          <a:ln>
            <a:solidFill>
              <a:srgbClr val="80800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l-GR" dirty="0"/>
              <a:t>Θερμοκήπιο είναι μία κλειστή κατασκευή η οποία:</a:t>
            </a:r>
          </a:p>
          <a:p>
            <a:pPr marL="0" indent="0" algn="just">
              <a:buNone/>
            </a:pPr>
            <a:endParaRPr lang="el-GR" dirty="0"/>
          </a:p>
          <a:p>
            <a:pPr marL="531813" indent="-531813" algn="just">
              <a:buClr>
                <a:srgbClr val="008000"/>
              </a:buClr>
              <a:buFont typeface="Wingdings" pitchFamily="2" charset="2"/>
              <a:buChar char="q"/>
            </a:pPr>
            <a:r>
              <a:rPr lang="el-GR" dirty="0"/>
              <a:t>είναι καλυμμένη με υλικό διαπερατό από την ορατή ηλιακή ακτινοβολία,</a:t>
            </a:r>
          </a:p>
          <a:p>
            <a:pPr marL="531813" indent="-531813" algn="just">
              <a:buClr>
                <a:srgbClr val="008000"/>
              </a:buClr>
              <a:buNone/>
            </a:pPr>
            <a:r>
              <a:rPr lang="el-GR" dirty="0"/>
              <a:t> </a:t>
            </a:r>
          </a:p>
          <a:p>
            <a:pPr marL="531813" indent="-531813" algn="just">
              <a:buClr>
                <a:srgbClr val="008000"/>
              </a:buClr>
              <a:buFont typeface="Wingdings" pitchFamily="2" charset="2"/>
              <a:buChar char="q"/>
            </a:pPr>
            <a:r>
              <a:rPr lang="el-GR" dirty="0"/>
              <a:t>έχει ικανό ύψος για την είσοδο ανθρώπων σε αυτήν,</a:t>
            </a:r>
          </a:p>
          <a:p>
            <a:pPr marL="531813" indent="-531813" algn="just">
              <a:buClr>
                <a:srgbClr val="008000"/>
              </a:buClr>
              <a:buNone/>
            </a:pPr>
            <a:endParaRPr lang="el-GR" dirty="0"/>
          </a:p>
          <a:p>
            <a:pPr marL="531813" indent="-531813" algn="just">
              <a:buClr>
                <a:srgbClr val="008000"/>
              </a:buClr>
              <a:buFont typeface="Wingdings" pitchFamily="2" charset="2"/>
              <a:buChar char="q"/>
            </a:pPr>
            <a:r>
              <a:rPr lang="el-GR" dirty="0"/>
              <a:t>Αποσκοπεί στην τροποποίηση των κλιματικών συνθηκών στο εσωτερικό της σε σύγκριση με το εξωτερικό περιβάλλον,</a:t>
            </a:r>
          </a:p>
          <a:p>
            <a:pPr marL="531813" indent="-531813" algn="just">
              <a:buClr>
                <a:srgbClr val="008000"/>
              </a:buClr>
              <a:buNone/>
            </a:pPr>
            <a:endParaRPr lang="el-GR" dirty="0"/>
          </a:p>
          <a:p>
            <a:pPr marL="531813" indent="-531813" algn="just">
              <a:buClr>
                <a:srgbClr val="008000"/>
              </a:buClr>
              <a:buFont typeface="Wingdings" pitchFamily="2" charset="2"/>
              <a:buChar char="q"/>
            </a:pPr>
            <a:r>
              <a:rPr lang="el-GR" dirty="0"/>
              <a:t>Χρησιμοποιείται για την ανάπτυξη φυτών ή και την παραγωγή φυτικών προϊόντων, ανεξάρτητα από τις εξωτερικές κλιματικές συνθήκες.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405064" cy="2736304"/>
          </a:xfrm>
        </p:spPr>
        <p:txBody>
          <a:bodyPr>
            <a:normAutofit/>
          </a:bodyPr>
          <a:lstStyle/>
          <a:p>
            <a:pPr algn="just"/>
            <a:r>
              <a:rPr lang="el-GR" dirty="0"/>
              <a:t>Γοτθικού τύπου θερμοκήπιο</a:t>
            </a:r>
            <a:endParaRPr lang="en-US" dirty="0"/>
          </a:p>
        </p:txBody>
      </p:sp>
      <p:pic>
        <p:nvPicPr>
          <p:cNvPr id="95235" name="Picture 3" descr="http://www.linxgreenhouse.com/images/Structureimages/large/2013-01-04%2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84984"/>
            <a:ext cx="4884981" cy="3573015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970" y="61340"/>
            <a:ext cx="5142507" cy="358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5" descr="Αποτέλεσμα εικόνας για gothic greenhou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89040"/>
            <a:ext cx="4139952" cy="2985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26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332656"/>
            <a:ext cx="3491880" cy="1930226"/>
          </a:xfrm>
        </p:spPr>
        <p:txBody>
          <a:bodyPr>
            <a:normAutofit fontScale="90000"/>
          </a:bodyPr>
          <a:lstStyle/>
          <a:p>
            <a:pPr algn="just"/>
            <a:r>
              <a:rPr lang="el-GR" dirty="0"/>
              <a:t>Θερμοκήπιο με στέγη γοτθικού τύπου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10998"/>
            <a:ext cx="4536504" cy="34023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03" y="3429000"/>
            <a:ext cx="4512501" cy="3384376"/>
          </a:xfrm>
        </p:spPr>
      </p:pic>
      <p:pic>
        <p:nvPicPr>
          <p:cNvPr id="94210" name="Picture 2" descr="http://www.lvg-germany.de/greenhouse/images/Gothic-Poly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9638" y="1196752"/>
            <a:ext cx="5588866" cy="2052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89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>
            <a:normAutofit/>
          </a:bodyPr>
          <a:lstStyle/>
          <a:p>
            <a:r>
              <a:rPr lang="el-GR" dirty="0"/>
              <a:t>Πλάτος ΒΚΜ θερμοκηπίων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760640"/>
          </a:xfrm>
        </p:spPr>
        <p:txBody>
          <a:bodyPr>
            <a:noAutofit/>
          </a:bodyPr>
          <a:lstStyle/>
          <a:p>
            <a:pPr marL="266700" indent="-266700" algn="just"/>
            <a:r>
              <a:rPr lang="el-GR" sz="2800" dirty="0" smtClean="0"/>
              <a:t>Το πλάτος μίας ΒΚΜ θερμοκηπίου καθορίζεται από τεχνικούς περιορισμούς που σχετίζονται με την στατική της ευστάθεια, καθώς και με τις διαστάσεις των διαθέσιμων υλικών κάλυψής της. </a:t>
            </a:r>
          </a:p>
          <a:p>
            <a:pPr marL="266700" indent="-266700" algn="just"/>
            <a:endParaRPr lang="el-GR" sz="1200" dirty="0" smtClean="0"/>
          </a:p>
          <a:p>
            <a:pPr marL="266700" indent="-266700" algn="just"/>
            <a:r>
              <a:rPr lang="el-GR" sz="2800" dirty="0" smtClean="0"/>
              <a:t>Η πλειονότητα των τυποποιημένων θερμοκηπίων που υπάρχουν στη χώρα μας έχει ΒΚΜ με πλάτος που κυμαίνεται από 5 μέχρι 8 </a:t>
            </a:r>
            <a:r>
              <a:rPr lang="en-US" sz="2800" dirty="0" smtClean="0"/>
              <a:t>m</a:t>
            </a:r>
            <a:r>
              <a:rPr lang="el-GR" sz="2800" dirty="0" smtClean="0"/>
              <a:t>. </a:t>
            </a:r>
          </a:p>
          <a:p>
            <a:pPr marL="266700" indent="-266700" algn="just"/>
            <a:endParaRPr lang="el-GR" sz="1200" dirty="0" smtClean="0"/>
          </a:p>
          <a:p>
            <a:pPr marL="266700" indent="-266700" algn="just"/>
            <a:r>
              <a:rPr lang="el-GR" sz="2800" dirty="0" smtClean="0"/>
              <a:t>Για τα τοξωτά θερμοκήπια προβλέπεται ελάχιστο ελεύθερο πλάτος ίσο με 7 m. </a:t>
            </a:r>
          </a:p>
          <a:p>
            <a:pPr marL="266700" indent="-266700" algn="just"/>
            <a:endParaRPr lang="el-GR" sz="1200" dirty="0" smtClean="0"/>
          </a:p>
          <a:p>
            <a:pPr marL="266700" indent="-266700" algn="just"/>
            <a:r>
              <a:rPr lang="el-GR" sz="2800" dirty="0" smtClean="0"/>
              <a:t>Πολλά θερμοκήπια χωρικού τύπου όμως έχουν πλάτος ΒΚΜ μικρότερο από 5 </a:t>
            </a:r>
            <a:r>
              <a:rPr lang="en-US" sz="2800" dirty="0" smtClean="0"/>
              <a:t>m</a:t>
            </a:r>
            <a:r>
              <a:rPr lang="el-GR" sz="2800" dirty="0" smtClean="0"/>
              <a:t>. 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el-GR" dirty="0"/>
              <a:t>Ύψος θερμοκηπίων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76064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  <a:defRPr/>
            </a:pPr>
            <a:r>
              <a:rPr lang="el-GR" b="1" dirty="0" smtClean="0">
                <a:solidFill>
                  <a:schemeClr val="tx1">
                    <a:lumMod val="50000"/>
                  </a:schemeClr>
                </a:solidFill>
              </a:rPr>
              <a:t>Συνιστώνται τα ψηλά θερμοκήπια </a:t>
            </a:r>
          </a:p>
          <a:p>
            <a:pPr marL="0" indent="0" algn="just">
              <a:buNone/>
              <a:defRPr/>
            </a:pPr>
            <a:endParaRPr lang="el-GR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just">
              <a:buNone/>
              <a:defRPr/>
            </a:pP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Πλεονεκτήματα</a:t>
            </a:r>
            <a:r>
              <a:rPr lang="el-GR" sz="3600" dirty="0" smtClean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marL="0" indent="0" algn="just">
              <a:buNone/>
              <a:defRPr/>
            </a:pPr>
            <a:endParaRPr lang="el-GR" sz="36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Μεγαλύτερος όγκος ανά μονάδα επιφάνειας και επομένως μεγαλύτερη “αδράνεια” σε μεταβολές θερμοκρασίας.</a:t>
            </a:r>
          </a:p>
          <a:p>
            <a:pPr algn="just"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Αργούν περισσότερο να θερμανθούν αλλά διατηρούν τη θερμοκρασία που απέκτησαν για μεγαλύτερο χρονικό διάστημα. </a:t>
            </a:r>
            <a:r>
              <a:rPr lang="el-GR" dirty="0" err="1" smtClean="0">
                <a:solidFill>
                  <a:schemeClr val="tx1">
                    <a:lumMod val="50000"/>
                  </a:schemeClr>
                </a:solidFill>
              </a:rPr>
              <a:t>Γι΄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 αυτό είναι ιδιαίτερα κατάλληλα για περιοχές όπου οι ημέρες με μεγάλη ηλιοφάνεια ακολουθούνται από ιδιαίτερα ψυχρές νύκτες. </a:t>
            </a:r>
          </a:p>
          <a:p>
            <a:pPr algn="just"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Λιγότερα προβλήματα έλλειψης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CO</a:t>
            </a:r>
            <a:r>
              <a:rPr lang="en-US" baseline="-16000" dirty="0" smtClean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στην διάρκεια ψυχρών ημερών του χειμώνα (όταν δεν εφαρμόζεται </a:t>
            </a:r>
            <a:r>
              <a:rPr lang="el-GR" dirty="0" err="1" smtClean="0">
                <a:solidFill>
                  <a:schemeClr val="tx1">
                    <a:lumMod val="50000"/>
                  </a:schemeClr>
                </a:solidFill>
              </a:rPr>
              <a:t>ανθρακολίπανση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). </a:t>
            </a:r>
          </a:p>
          <a:p>
            <a:endParaRPr lang="el-GR" dirty="0"/>
          </a:p>
        </p:txBody>
      </p:sp>
      <p:pic>
        <p:nvPicPr>
          <p:cNvPr id="12" name="Picture 11" descr="ΠΙΠΕΡΙΑ ΟΛΛΑΝΔΙΑ 2006 (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54006"/>
            <a:ext cx="3347864" cy="2510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3456384" cy="864096"/>
          </a:xfrm>
        </p:spPr>
        <p:txBody>
          <a:bodyPr lIns="36000" tIns="18000" rIns="36000" bIns="18000">
            <a:normAutofit/>
          </a:bodyPr>
          <a:lstStyle/>
          <a:p>
            <a:r>
              <a:rPr lang="el-GR" sz="2800" dirty="0"/>
              <a:t>Τρόπος διάταξης ΒΚΜ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91880" y="44624"/>
            <a:ext cx="5616624" cy="345638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334842"/>
              </p:ext>
            </p:extLst>
          </p:nvPr>
        </p:nvGraphicFramePr>
        <p:xfrm>
          <a:off x="35497" y="3789040"/>
          <a:ext cx="5256582" cy="3024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1">
                  <a:extLst>
                    <a:ext uri="{9D8B030D-6E8A-4147-A177-3AD203B41FA5}">
                      <a16:colId xmlns:a16="http://schemas.microsoft.com/office/drawing/2014/main" val="237708629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852380331"/>
                    </a:ext>
                  </a:extLst>
                </a:gridCol>
                <a:gridCol w="1872207">
                  <a:extLst>
                    <a:ext uri="{9D8B030D-6E8A-4147-A177-3AD203B41FA5}">
                      <a16:colId xmlns:a16="http://schemas.microsoft.com/office/drawing/2014/main" val="2581305617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</a:rPr>
                        <a:t>Ημερομηνία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>
                          <a:effectLst/>
                        </a:rPr>
                        <a:t>Ανατολή-Δύση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</a:rPr>
                        <a:t>Βορράς-Νότος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387524446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</a:rPr>
                        <a:t>2 Ιανουαρίου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>
                          <a:effectLst/>
                        </a:rPr>
                        <a:t>379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l-GR" sz="2000" dirty="0">
                          <a:effectLst/>
                        </a:rPr>
                        <a:t>293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419504888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</a:rPr>
                        <a:t>4 Ιανουαρίου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>
                          <a:effectLst/>
                        </a:rPr>
                        <a:t>426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l-GR" sz="2000">
                          <a:effectLst/>
                        </a:rPr>
                        <a:t>322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365439151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</a:rPr>
                        <a:t>6 Φεβρουαρίου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>
                          <a:effectLst/>
                        </a:rPr>
                        <a:t>578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l-GR" sz="2000" dirty="0">
                          <a:effectLst/>
                        </a:rPr>
                        <a:t>530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272948064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</a:rPr>
                        <a:t>10 Μαρτίου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>
                          <a:effectLst/>
                        </a:rPr>
                        <a:t>1.243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n-US" sz="2000">
                          <a:effectLst/>
                        </a:rPr>
                        <a:t>1.226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376187592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 </a:t>
                      </a:r>
                      <a:r>
                        <a:rPr lang="el-GR" sz="2000" dirty="0">
                          <a:effectLst/>
                        </a:rPr>
                        <a:t>Απριλίου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r>
                        <a:rPr lang="el-GR" sz="2000">
                          <a:effectLst/>
                        </a:rPr>
                        <a:t>.</a:t>
                      </a:r>
                      <a:r>
                        <a:rPr lang="en-US" sz="2000">
                          <a:effectLst/>
                        </a:rPr>
                        <a:t>955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n-US" sz="2000">
                          <a:effectLst/>
                        </a:rPr>
                        <a:t>2.104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73968348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 </a:t>
                      </a:r>
                      <a:r>
                        <a:rPr lang="el-GR" sz="2000" dirty="0">
                          <a:effectLst/>
                        </a:rPr>
                        <a:t>Ιουνίου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2.720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n-US" sz="2000" dirty="0">
                          <a:effectLst/>
                        </a:rPr>
                        <a:t>2.969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11052439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64088" y="3789040"/>
            <a:ext cx="3744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dirty="0"/>
              <a:t>Επίδραση του προσανατολισμού του θερμοκηπίου στην ημερήσια ποσότητα </a:t>
            </a:r>
            <a:r>
              <a:rPr lang="en-US" sz="2000" dirty="0"/>
              <a:t>PAR</a:t>
            </a:r>
            <a:r>
              <a:rPr lang="el-GR" sz="2000" dirty="0"/>
              <a:t> </a:t>
            </a:r>
            <a:r>
              <a:rPr lang="el-GR" sz="2000" dirty="0" smtClean="0"/>
              <a:t>(</a:t>
            </a:r>
            <a:r>
              <a:rPr lang="en-US" sz="2000" dirty="0" err="1" smtClean="0"/>
              <a:t>Wh</a:t>
            </a:r>
            <a:r>
              <a:rPr lang="en-US" sz="2000" dirty="0" smtClean="0"/>
              <a:t> 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) </a:t>
            </a:r>
            <a:r>
              <a:rPr lang="el-GR" sz="2000" dirty="0" smtClean="0"/>
              <a:t>που </a:t>
            </a:r>
            <a:r>
              <a:rPr lang="el-GR" sz="2000" dirty="0"/>
              <a:t>προσπίπτει στην κόμη των φυτών στην Ολλανδία σε διαφορετικές αντιπροσωπευτικές ημερομηνίες</a:t>
            </a:r>
            <a:r>
              <a:rPr lang="en-US" sz="20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946463"/>
            <a:ext cx="3456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dirty="0"/>
              <a:t>Περατότητα δύο παρόμοιων αμφίρρικτων θερμοκηπίων στην </a:t>
            </a:r>
            <a:r>
              <a:rPr lang="en-US" sz="2000" dirty="0"/>
              <a:t>PAR</a:t>
            </a:r>
            <a:r>
              <a:rPr lang="el-GR" sz="2000" dirty="0"/>
              <a:t> σε τέσσερις </a:t>
            </a:r>
            <a:r>
              <a:rPr lang="el-GR" sz="2000" dirty="0" err="1"/>
              <a:t>αντι-προσωπευτικές</a:t>
            </a:r>
            <a:r>
              <a:rPr lang="el-GR" sz="2000" dirty="0"/>
              <a:t> ημερομηνίες στη διάρκεια ενός έτους.  Τα θερμοκήπια ήταν στην ίδια περιοχή και διέφεραν μόνο στον προσανατολισμό.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02630"/>
            <a:ext cx="3898776" cy="1858218"/>
          </a:xfrm>
        </p:spPr>
        <p:txBody>
          <a:bodyPr>
            <a:normAutofit/>
          </a:bodyPr>
          <a:lstStyle/>
          <a:p>
            <a:pPr algn="just"/>
            <a:r>
              <a:rPr lang="el-GR" dirty="0"/>
              <a:t>Σκελετός θερμοκηπίων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006"/>
            <a:ext cx="4499992" cy="3374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624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29876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Ξύλο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907704" y="350100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Γαλβανισμένος χάλυβας</a:t>
            </a:r>
            <a:endParaRPr lang="el-GR" dirty="0"/>
          </a:p>
        </p:txBody>
      </p:sp>
      <p:pic>
        <p:nvPicPr>
          <p:cNvPr id="9" name="Picture 8" descr="Θερμοκήπιο με σκελετό αλουμινίο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3101" y="3501008"/>
            <a:ext cx="4575404" cy="3312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30622"/>
            <a:ext cx="8784976" cy="922114"/>
          </a:xfrm>
        </p:spPr>
        <p:txBody>
          <a:bodyPr>
            <a:normAutofit/>
          </a:bodyPr>
          <a:lstStyle/>
          <a:p>
            <a:r>
              <a:rPr lang="el-GR" dirty="0"/>
              <a:t>Υλικά κάλυψης θερμοκηπίων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07293"/>
            <a:ext cx="8784976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l-GR" dirty="0" smtClean="0"/>
              <a:t>Τα διαφανή υλικά κάλυψης των θερμοκηπίων διακρίνονται σε τρεις γενικές κατηγορίες και ειδικότερα: </a:t>
            </a:r>
          </a:p>
          <a:p>
            <a:pPr marL="0" indent="0" algn="just"/>
            <a:r>
              <a:rPr lang="el-GR" dirty="0" smtClean="0"/>
              <a:t> μαλακό (εύκαμπτο) πλαστικό, </a:t>
            </a:r>
          </a:p>
          <a:p>
            <a:pPr marL="0" indent="0" algn="just"/>
            <a:r>
              <a:rPr lang="el-GR" dirty="0" smtClean="0"/>
              <a:t> σκληρό πλαστικό, </a:t>
            </a:r>
          </a:p>
          <a:p>
            <a:pPr marL="0" indent="0" algn="just"/>
            <a:r>
              <a:rPr lang="el-GR" dirty="0" smtClean="0"/>
              <a:t> γυαλί. </a:t>
            </a:r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8270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9248"/>
            <a:ext cx="8928992" cy="669674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780928"/>
            <a:ext cx="8640960" cy="1512168"/>
          </a:xfrm>
          <a:solidFill>
            <a:srgbClr val="99CC00"/>
          </a:solidFill>
        </p:spPr>
        <p:txBody>
          <a:bodyPr>
            <a:normAutofit fontScale="90000"/>
          </a:bodyPr>
          <a:lstStyle/>
          <a:p>
            <a:r>
              <a:rPr lang="el-GR" sz="6000" dirty="0" smtClean="0">
                <a:latin typeface="Calibri" pitchFamily="34" charset="0"/>
                <a:cs typeface="Calibri" pitchFamily="34" charset="0"/>
              </a:rPr>
              <a:t>ΕΞΟΠΛΙΣΜΟΣ ΘΕΡΜΟΚΗΠΙΩΝ</a:t>
            </a:r>
            <a:endParaRPr lang="el-GR" sz="6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792088"/>
          </a:xfrm>
          <a:solidFill>
            <a:srgbClr val="969696"/>
          </a:solidFill>
        </p:spPr>
        <p:txBody>
          <a:bodyPr>
            <a:noAutofit/>
          </a:bodyPr>
          <a:lstStyle/>
          <a:p>
            <a:r>
              <a:rPr lang="el-GR" sz="3200" b="1" dirty="0" smtClean="0"/>
              <a:t>Τι περιλαμβάνει ο εξοπλισμός των θερμοκηπίων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Συστήματα εξαερισμού</a:t>
            </a:r>
          </a:p>
          <a:p>
            <a:endParaRPr lang="el-GR" dirty="0"/>
          </a:p>
          <a:p>
            <a:r>
              <a:rPr lang="el-GR" dirty="0"/>
              <a:t>Συστήματα θέρμανσης &amp; εξοικονόμησης ενέργειας</a:t>
            </a:r>
          </a:p>
          <a:p>
            <a:endParaRPr lang="el-GR" dirty="0"/>
          </a:p>
          <a:p>
            <a:r>
              <a:rPr lang="el-GR" dirty="0"/>
              <a:t>Συστήματα </a:t>
            </a:r>
            <a:r>
              <a:rPr lang="el-GR" dirty="0" err="1"/>
              <a:t>αφύγρανσης</a:t>
            </a:r>
            <a:endParaRPr lang="el-GR" dirty="0"/>
          </a:p>
          <a:p>
            <a:endParaRPr lang="el-GR" dirty="0"/>
          </a:p>
          <a:p>
            <a:r>
              <a:rPr lang="el-GR" dirty="0"/>
              <a:t>Συστήματα σκίασης</a:t>
            </a:r>
          </a:p>
          <a:p>
            <a:endParaRPr lang="el-GR" dirty="0"/>
          </a:p>
          <a:p>
            <a:r>
              <a:rPr lang="el-GR" dirty="0"/>
              <a:t>Συστήματα δροσισμού</a:t>
            </a:r>
          </a:p>
          <a:p>
            <a:endParaRPr lang="el-GR" dirty="0"/>
          </a:p>
          <a:p>
            <a:r>
              <a:rPr lang="el-GR" dirty="0"/>
              <a:t>Συστήματα εμπλουτισμού με CO</a:t>
            </a:r>
            <a:r>
              <a:rPr lang="el-GR" baseline="-25000" dirty="0"/>
              <a:t>2</a:t>
            </a:r>
          </a:p>
          <a:p>
            <a:endParaRPr lang="el-GR" dirty="0"/>
          </a:p>
          <a:p>
            <a:r>
              <a:rPr lang="el-GR" dirty="0"/>
              <a:t>Συστήματα τεχνητού φωτισμού</a:t>
            </a:r>
          </a:p>
        </p:txBody>
      </p:sp>
    </p:spTree>
    <p:extLst>
      <p:ext uri="{BB962C8B-B14F-4D97-AF65-F5344CB8AC3E}">
        <p14:creationId xmlns:p14="http://schemas.microsoft.com/office/powerpoint/2010/main" val="3687184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80400" cy="4751387"/>
          </a:xfrm>
        </p:spPr>
        <p:txBody>
          <a:bodyPr/>
          <a:lstStyle/>
          <a:p>
            <a:pPr marL="261938" indent="-261938" algn="just"/>
            <a:r>
              <a:rPr lang="el-GR" sz="2400" b="1" dirty="0">
                <a:solidFill>
                  <a:srgbClr val="006600"/>
                </a:solidFill>
              </a:rPr>
              <a:t>Έμφαση στις προληπτικές και όχι στις κατασταλτικές επεμβάσεις φυτοπροστασίας:</a:t>
            </a:r>
          </a:p>
          <a:p>
            <a:pPr lvl="1" algn="just"/>
            <a:r>
              <a:rPr lang="el-GR" sz="2000" b="1" dirty="0">
                <a:solidFill>
                  <a:srgbClr val="006600"/>
                </a:solidFill>
              </a:rPr>
              <a:t>ελεγχόμενη είσοδος στο θερμοκήπιο, </a:t>
            </a:r>
          </a:p>
          <a:p>
            <a:pPr lvl="1" algn="just"/>
            <a:r>
              <a:rPr lang="el-GR" sz="2000" b="1" dirty="0">
                <a:solidFill>
                  <a:srgbClr val="006600"/>
                </a:solidFill>
              </a:rPr>
              <a:t>ελεγχόμενα ανοίγματα θερμοκηπίου (π.χ. </a:t>
            </a:r>
            <a:r>
              <a:rPr lang="el-GR" sz="2000" b="1" dirty="0" err="1">
                <a:solidFill>
                  <a:srgbClr val="006600"/>
                </a:solidFill>
              </a:rPr>
              <a:t>εντομοστεγή</a:t>
            </a:r>
            <a:r>
              <a:rPr lang="el-GR" sz="2000" b="1" dirty="0">
                <a:solidFill>
                  <a:srgbClr val="006600"/>
                </a:solidFill>
              </a:rPr>
              <a:t> δίχτυα)</a:t>
            </a:r>
          </a:p>
          <a:p>
            <a:pPr lvl="1" algn="just"/>
            <a:r>
              <a:rPr lang="el-GR" sz="2000" b="1" dirty="0">
                <a:solidFill>
                  <a:srgbClr val="006600"/>
                </a:solidFill>
              </a:rPr>
              <a:t>κατάλληλη ρύθμιση εσωτερικού κλίματος, </a:t>
            </a:r>
          </a:p>
          <a:p>
            <a:pPr lvl="1" algn="just"/>
            <a:r>
              <a:rPr lang="el-GR" sz="2000" b="1" dirty="0">
                <a:solidFill>
                  <a:srgbClr val="006600"/>
                </a:solidFill>
              </a:rPr>
              <a:t>χρήση ανθεκτικών ποικιλιών, </a:t>
            </a:r>
          </a:p>
          <a:p>
            <a:pPr lvl="1" algn="just"/>
            <a:r>
              <a:rPr lang="el-GR" sz="2000" b="1" dirty="0">
                <a:solidFill>
                  <a:srgbClr val="006600"/>
                </a:solidFill>
              </a:rPr>
              <a:t>εμβολιασμός φυτών, </a:t>
            </a:r>
          </a:p>
          <a:p>
            <a:pPr lvl="1" algn="just"/>
            <a:r>
              <a:rPr lang="el-GR" sz="2000" b="1" dirty="0">
                <a:solidFill>
                  <a:srgbClr val="006600"/>
                </a:solidFill>
              </a:rPr>
              <a:t>καλλιέργεια σε υποστρώματα, </a:t>
            </a:r>
          </a:p>
          <a:p>
            <a:pPr lvl="1" algn="just"/>
            <a:r>
              <a:rPr lang="el-GR" sz="2000" b="1" dirty="0" err="1">
                <a:solidFill>
                  <a:srgbClr val="006600"/>
                </a:solidFill>
              </a:rPr>
              <a:t>φωτοεκλεκτικά</a:t>
            </a:r>
            <a:r>
              <a:rPr lang="el-GR" sz="2000" b="1" dirty="0">
                <a:solidFill>
                  <a:srgbClr val="006600"/>
                </a:solidFill>
              </a:rPr>
              <a:t> υλικά κάλυψης, </a:t>
            </a:r>
            <a:r>
              <a:rPr lang="el-GR" sz="2000" b="1" dirty="0" err="1">
                <a:solidFill>
                  <a:srgbClr val="006600"/>
                </a:solidFill>
              </a:rPr>
              <a:t>κ.λ.π</a:t>
            </a:r>
            <a:r>
              <a:rPr lang="el-GR" sz="2000" b="1" dirty="0">
                <a:solidFill>
                  <a:srgbClr val="006600"/>
                </a:solidFill>
              </a:rPr>
              <a:t>.</a:t>
            </a:r>
          </a:p>
          <a:p>
            <a:pPr marL="261938" indent="-261938" algn="just"/>
            <a:endParaRPr lang="en-US" sz="1600" b="1" dirty="0">
              <a:solidFill>
                <a:srgbClr val="006600"/>
              </a:solidFill>
            </a:endParaRPr>
          </a:p>
          <a:p>
            <a:pPr marL="261938" indent="-261938" algn="just"/>
            <a:r>
              <a:rPr lang="el-GR" sz="2400" b="1" dirty="0">
                <a:solidFill>
                  <a:srgbClr val="006600"/>
                </a:solidFill>
              </a:rPr>
              <a:t>Εφαρμογή βιολογικών μεθόδων καταπολέμησης με έγκαιρη εξαπόλυση ωφέλιμων οργανισμών. 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642350" cy="954107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ΑΡΧΕΣ ΟΛΟΚΛΗΡΩΜΕΝΗΣ ΦΥΤΟΠΡΟΣΤΑΣΙΑΣ ΣΤΑ ΘΕΡΜΟΚΗΠΙΑ</a:t>
            </a:r>
          </a:p>
        </p:txBody>
      </p:sp>
    </p:spTree>
    <p:extLst>
      <p:ext uri="{BB962C8B-B14F-4D97-AF65-F5344CB8AC3E}">
        <p14:creationId xmlns:p14="http://schemas.microsoft.com/office/powerpoint/2010/main" val="421350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368152"/>
          </a:xfrm>
          <a:solidFill>
            <a:srgbClr val="CCFFCC"/>
          </a:solidFill>
        </p:spPr>
        <p:txBody>
          <a:bodyPr>
            <a:noAutofit/>
          </a:bodyPr>
          <a:lstStyle/>
          <a:p>
            <a:pPr algn="just"/>
            <a:r>
              <a:rPr lang="el-GR" sz="3000" dirty="0"/>
              <a:t>Η επίδραση του θερμοκηπίου ως κλειστής κατασκευής στην τροποποίηση του εσωτερικού μικροκλίματος.</a:t>
            </a:r>
            <a:br>
              <a:rPr lang="el-GR" sz="3000" dirty="0"/>
            </a:br>
            <a:r>
              <a:rPr lang="el-GR" sz="3000" dirty="0"/>
              <a:t>Ι. Παγίδευση της θερμικής ακτινοβολίας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6" y="1628800"/>
            <a:ext cx="8964488" cy="8640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Το διαφανές υλικό κάλυψης παρουσιάζει υψηλή διαπερατότητα στην υπεριώδη, φωτεινή &amp; εγγύς υπέρυθρη ακτινοβολία (700-2.500 </a:t>
            </a:r>
            <a:r>
              <a:rPr lang="en-US" sz="2400" dirty="0"/>
              <a:t>nm</a:t>
            </a:r>
            <a:r>
              <a:rPr lang="el-GR" sz="2400" dirty="0"/>
              <a:t>)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933450" y="2565226"/>
            <a:ext cx="5915025" cy="4248150"/>
          </a:xfrm>
          <a:prstGeom prst="rect">
            <a:avLst/>
          </a:prstGeom>
          <a:solidFill>
            <a:srgbClr val="8DB3E2"/>
          </a:solidFill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51" name="Oval 27"/>
          <p:cNvSpPr>
            <a:spLocks noChangeArrowheads="1"/>
          </p:cNvSpPr>
          <p:nvPr/>
        </p:nvSpPr>
        <p:spPr bwMode="auto">
          <a:xfrm>
            <a:off x="1876425" y="2740025"/>
            <a:ext cx="523875" cy="5715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cxnSp>
        <p:nvCxnSpPr>
          <p:cNvPr id="1052" name="AutoShape 28"/>
          <p:cNvCxnSpPr>
            <a:cxnSpLocks noChangeShapeType="1"/>
          </p:cNvCxnSpPr>
          <p:nvPr/>
        </p:nvCxnSpPr>
        <p:spPr bwMode="auto">
          <a:xfrm>
            <a:off x="2152650" y="3311525"/>
            <a:ext cx="600075" cy="3552825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53" name="AutoShape 29"/>
          <p:cNvCxnSpPr>
            <a:cxnSpLocks noChangeShapeType="1"/>
          </p:cNvCxnSpPr>
          <p:nvPr/>
        </p:nvCxnSpPr>
        <p:spPr bwMode="auto">
          <a:xfrm flipH="1">
            <a:off x="1000125" y="3206750"/>
            <a:ext cx="933450" cy="36385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54" name="AutoShape 30"/>
          <p:cNvCxnSpPr>
            <a:cxnSpLocks noChangeShapeType="1"/>
          </p:cNvCxnSpPr>
          <p:nvPr/>
        </p:nvCxnSpPr>
        <p:spPr bwMode="auto">
          <a:xfrm flipV="1">
            <a:off x="1647825" y="5013176"/>
            <a:ext cx="0" cy="177165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55" name="AutoShape 31"/>
          <p:cNvCxnSpPr>
            <a:cxnSpLocks noChangeShapeType="1"/>
          </p:cNvCxnSpPr>
          <p:nvPr/>
        </p:nvCxnSpPr>
        <p:spPr bwMode="auto">
          <a:xfrm flipV="1">
            <a:off x="1506538" y="4221088"/>
            <a:ext cx="2400300" cy="8191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56" name="AutoShape 32"/>
          <p:cNvCxnSpPr>
            <a:cxnSpLocks noChangeShapeType="1"/>
          </p:cNvCxnSpPr>
          <p:nvPr/>
        </p:nvCxnSpPr>
        <p:spPr bwMode="auto">
          <a:xfrm flipH="1" flipV="1">
            <a:off x="3905250" y="4221088"/>
            <a:ext cx="2314575" cy="82867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57" name="AutoShape 33"/>
          <p:cNvCxnSpPr>
            <a:cxnSpLocks noChangeShapeType="1"/>
          </p:cNvCxnSpPr>
          <p:nvPr/>
        </p:nvCxnSpPr>
        <p:spPr bwMode="auto">
          <a:xfrm flipV="1">
            <a:off x="6057900" y="5013176"/>
            <a:ext cx="0" cy="176212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58" name="AutoShape 34"/>
          <p:cNvCxnSpPr>
            <a:cxnSpLocks noChangeShapeType="1"/>
          </p:cNvCxnSpPr>
          <p:nvPr/>
        </p:nvCxnSpPr>
        <p:spPr bwMode="auto">
          <a:xfrm flipH="1">
            <a:off x="1743075" y="3273425"/>
            <a:ext cx="257175" cy="3590925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59" name="AutoShape 35"/>
          <p:cNvCxnSpPr>
            <a:cxnSpLocks noChangeShapeType="1"/>
          </p:cNvCxnSpPr>
          <p:nvPr/>
        </p:nvCxnSpPr>
        <p:spPr bwMode="auto">
          <a:xfrm>
            <a:off x="2076450" y="3273425"/>
            <a:ext cx="104775" cy="3590925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60" name="AutoShape 36"/>
          <p:cNvCxnSpPr>
            <a:cxnSpLocks noChangeShapeType="1"/>
          </p:cNvCxnSpPr>
          <p:nvPr/>
        </p:nvCxnSpPr>
        <p:spPr bwMode="auto">
          <a:xfrm>
            <a:off x="2228850" y="3302000"/>
            <a:ext cx="1171575" cy="35623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61" name="AutoShape 37"/>
          <p:cNvCxnSpPr>
            <a:cxnSpLocks noChangeShapeType="1"/>
          </p:cNvCxnSpPr>
          <p:nvPr/>
        </p:nvCxnSpPr>
        <p:spPr bwMode="auto">
          <a:xfrm>
            <a:off x="2295525" y="3273425"/>
            <a:ext cx="2038350" cy="3590925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62" name="AutoShape 38"/>
          <p:cNvCxnSpPr>
            <a:cxnSpLocks noChangeShapeType="1"/>
          </p:cNvCxnSpPr>
          <p:nvPr/>
        </p:nvCxnSpPr>
        <p:spPr bwMode="auto">
          <a:xfrm>
            <a:off x="2352675" y="3206750"/>
            <a:ext cx="2733675" cy="36385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63" name="AutoShape 39"/>
          <p:cNvCxnSpPr>
            <a:cxnSpLocks noChangeShapeType="1"/>
          </p:cNvCxnSpPr>
          <p:nvPr/>
        </p:nvCxnSpPr>
        <p:spPr bwMode="auto">
          <a:xfrm flipV="1">
            <a:off x="2400300" y="4581128"/>
            <a:ext cx="443508" cy="2262585"/>
          </a:xfrm>
          <a:prstGeom prst="straightConnector1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4" name="AutoShape 40"/>
          <p:cNvCxnSpPr>
            <a:cxnSpLocks noChangeShapeType="1"/>
          </p:cNvCxnSpPr>
          <p:nvPr/>
        </p:nvCxnSpPr>
        <p:spPr bwMode="auto">
          <a:xfrm flipV="1">
            <a:off x="3059832" y="4293096"/>
            <a:ext cx="606946" cy="2520280"/>
          </a:xfrm>
          <a:prstGeom prst="straightConnector1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5" name="AutoShape 41"/>
          <p:cNvCxnSpPr>
            <a:cxnSpLocks noChangeShapeType="1"/>
          </p:cNvCxnSpPr>
          <p:nvPr/>
        </p:nvCxnSpPr>
        <p:spPr bwMode="auto">
          <a:xfrm flipV="1">
            <a:off x="3707904" y="4365104"/>
            <a:ext cx="576064" cy="2420888"/>
          </a:xfrm>
          <a:prstGeom prst="straightConnector1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6" name="AutoShape 42"/>
          <p:cNvCxnSpPr>
            <a:cxnSpLocks noChangeShapeType="1"/>
          </p:cNvCxnSpPr>
          <p:nvPr/>
        </p:nvCxnSpPr>
        <p:spPr bwMode="auto">
          <a:xfrm flipV="1">
            <a:off x="4895850" y="4653136"/>
            <a:ext cx="180206" cy="2143126"/>
          </a:xfrm>
          <a:prstGeom prst="straightConnector1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7" name="AutoShape 43"/>
          <p:cNvCxnSpPr>
            <a:cxnSpLocks noChangeShapeType="1"/>
          </p:cNvCxnSpPr>
          <p:nvPr/>
        </p:nvCxnSpPr>
        <p:spPr bwMode="auto">
          <a:xfrm flipH="1" flipV="1">
            <a:off x="5508106" y="4797152"/>
            <a:ext cx="288030" cy="2060848"/>
          </a:xfrm>
          <a:prstGeom prst="straightConnector1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8" name="AutoShape 44"/>
          <p:cNvCxnSpPr>
            <a:cxnSpLocks noChangeShapeType="1"/>
          </p:cNvCxnSpPr>
          <p:nvPr/>
        </p:nvCxnSpPr>
        <p:spPr bwMode="auto">
          <a:xfrm>
            <a:off x="2843808" y="4653136"/>
            <a:ext cx="689967" cy="219057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9" name="AutoShape 45"/>
          <p:cNvCxnSpPr>
            <a:cxnSpLocks noChangeShapeType="1"/>
          </p:cNvCxnSpPr>
          <p:nvPr/>
        </p:nvCxnSpPr>
        <p:spPr bwMode="auto">
          <a:xfrm>
            <a:off x="3707904" y="4293096"/>
            <a:ext cx="432048" cy="252028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70" name="AutoShape 46"/>
          <p:cNvCxnSpPr>
            <a:cxnSpLocks noChangeShapeType="1"/>
          </p:cNvCxnSpPr>
          <p:nvPr/>
        </p:nvCxnSpPr>
        <p:spPr bwMode="auto">
          <a:xfrm>
            <a:off x="4283968" y="4365104"/>
            <a:ext cx="432048" cy="2492896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71" name="AutoShape 47"/>
          <p:cNvCxnSpPr>
            <a:cxnSpLocks noChangeShapeType="1"/>
          </p:cNvCxnSpPr>
          <p:nvPr/>
        </p:nvCxnSpPr>
        <p:spPr bwMode="auto">
          <a:xfrm>
            <a:off x="5076056" y="4653136"/>
            <a:ext cx="181744" cy="2139206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72" name="AutoShape 48"/>
          <p:cNvCxnSpPr>
            <a:cxnSpLocks noChangeShapeType="1"/>
          </p:cNvCxnSpPr>
          <p:nvPr/>
        </p:nvCxnSpPr>
        <p:spPr bwMode="auto">
          <a:xfrm flipH="1">
            <a:off x="4495800" y="4883150"/>
            <a:ext cx="1000125" cy="196215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sp>
        <p:nvSpPr>
          <p:cNvPr id="53" name="TextBox 52"/>
          <p:cNvSpPr txBox="1"/>
          <p:nvPr/>
        </p:nvSpPr>
        <p:spPr>
          <a:xfrm>
            <a:off x="6876256" y="2686268"/>
            <a:ext cx="2267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dirty="0"/>
              <a:t>Παρουσιάζει όμως χαμηλή διαπερατότητα στη μεγάλου μήκους κύματος θερμική ακτινοβολία (&gt;2.500 </a:t>
            </a:r>
            <a:r>
              <a:rPr lang="en-US" sz="2400" dirty="0"/>
              <a:t>nm</a:t>
            </a:r>
            <a:r>
              <a:rPr lang="el-GR" sz="2400" dirty="0"/>
              <a:t>).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619672" y="6858000"/>
            <a:ext cx="4464496" cy="0"/>
          </a:xfrm>
          <a:prstGeom prst="line">
            <a:avLst/>
          </a:prstGeom>
          <a:ln w="12700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656184"/>
          </a:xfrm>
          <a:solidFill>
            <a:srgbClr val="CCFFCC"/>
          </a:solidFill>
        </p:spPr>
        <p:txBody>
          <a:bodyPr>
            <a:normAutofit/>
          </a:bodyPr>
          <a:lstStyle/>
          <a:p>
            <a:pPr algn="just"/>
            <a:r>
              <a:rPr lang="el-GR" sz="3000" dirty="0"/>
              <a:t>Η επίδραση του θερμοκηπίου ως κλειστής κατασκευής στην τροποποίηση του εσωτερικού μικροκλίματος. </a:t>
            </a:r>
            <a:br>
              <a:rPr lang="el-GR" sz="3000" dirty="0"/>
            </a:br>
            <a:r>
              <a:rPr lang="el-GR" sz="3000" dirty="0"/>
              <a:t>ΙΙ. Παρεμπόδιση κίνησης αέρα</a:t>
            </a:r>
          </a:p>
        </p:txBody>
      </p:sp>
      <p:pic>
        <p:nvPicPr>
          <p:cNvPr id="5" name="Picture 4" descr="TOMATA MAIX 2007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2924944"/>
            <a:ext cx="5184576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1844824"/>
            <a:ext cx="3888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dirty="0"/>
              <a:t>ΙΙ. Η θερμοκρασία, η υγρασία και η σύσταση του αέρα στο εσωτερικό του θερμοκηπίου τροποποιούνται λόγω του δραστικού περιορισμού της ανταλλαγής αέρα μεταξύ του εσωτερικού χώρου του θερμοκηπίου και του φυσικού εξωτερικού περιβάλλοντος.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116632"/>
            <a:ext cx="8964488" cy="792088"/>
          </a:xfrm>
        </p:spPr>
        <p:txBody>
          <a:bodyPr>
            <a:normAutofit/>
          </a:bodyPr>
          <a:lstStyle/>
          <a:p>
            <a:r>
              <a:rPr lang="el-GR" sz="3800" b="1" dirty="0"/>
              <a:t>Σκοπιμότητα καλλιέργειας στο θερμοκήπιο</a:t>
            </a:r>
            <a:endParaRPr lang="el-GR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l-GR" dirty="0"/>
              <a:t>Στις χώρες με μεσογειακό κλίμα, όπως η Ελλάδα, τα κηπευτικά που έχουν ανάγκη να καλλιεργηθούν σε θερμοκήπιο είναι κυρίως τα θερμής εποχής.</a:t>
            </a:r>
          </a:p>
          <a:p>
            <a:pPr algn="just"/>
            <a:endParaRPr lang="el-GR" dirty="0"/>
          </a:p>
          <a:p>
            <a:pPr algn="just"/>
            <a:r>
              <a:rPr lang="el-GR" dirty="0"/>
              <a:t>Στόχος είναι η παραγωγή των αντίστοιχων προϊόντων την ψυχρή εποχή του έτους, όταν δηλαδή η καλλιέργειά τους στην ύπαιθρο είναι αδύνατη κυρίως λόγω χαμηλών θερμοκρασιών.</a:t>
            </a:r>
          </a:p>
          <a:p>
            <a:pPr algn="just"/>
            <a:endParaRPr lang="el-GR" dirty="0"/>
          </a:p>
          <a:p>
            <a:pPr algn="just"/>
            <a:r>
              <a:rPr lang="el-GR" dirty="0"/>
              <a:t>Συχνά όμως τα θερμής εποχής κηπευτικά καλλιεργούνται στο θερμοκήπιο και το καλοκαίρι με στόχο:</a:t>
            </a:r>
          </a:p>
          <a:p>
            <a:pPr lvl="1" algn="just"/>
            <a:r>
              <a:rPr lang="el-GR" dirty="0"/>
              <a:t>Να αποφευχθούν τα σοβαρά προβλήματα καρπόδεσης που παρουσιάζει τους μήνες Ιούλιο και Αύγουστο στην ύπαιθρο λόγω των υπερβολικά υψηλών θερμοκρασιών αέρα. </a:t>
            </a:r>
          </a:p>
          <a:p>
            <a:pPr lvl="1" algn="just"/>
            <a:r>
              <a:rPr lang="el-GR" dirty="0"/>
              <a:t>Να επιτευχθεί καλύτερη ποιότητα προϊόντων, λόγω αποφυγής φυσιολογικών διαταραχών και εγκαυμάτων, καθώς και λόγω ελέγχου των προσβολών από έντομα.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Θερμοκηπιακές καλλιέργειες κηπευτικών στην Ελλάδα</a:t>
            </a:r>
            <a:endParaRPr lang="el-G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11560" y="1548384"/>
          <a:ext cx="7560842" cy="5048965"/>
        </p:xfrm>
        <a:graphic>
          <a:graphicData uri="http://schemas.openxmlformats.org/drawingml/2006/table">
            <a:tbl>
              <a:tblPr/>
              <a:tblGrid>
                <a:gridCol w="1501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5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2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2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2312">
                <a:tc rowSpan="3"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 dirty="0">
                          <a:latin typeface="Times New Roman"/>
                          <a:ea typeface="Times New Roman"/>
                          <a:cs typeface="Times New Roman"/>
                        </a:rPr>
                        <a:t>Είδος κηπευτικού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Θερμαινόμενα θερμοκήπια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Μη θερμαινόμενα θερμοκήπια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Times New Roman"/>
                          <a:cs typeface="Times New Roman"/>
                        </a:rPr>
                        <a:t>ΣΥΝΟΛΟ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89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 dirty="0">
                          <a:latin typeface="Times New Roman"/>
                          <a:ea typeface="Times New Roman"/>
                          <a:cs typeface="Times New Roman"/>
                        </a:rPr>
                        <a:t>Υαλόφρακτα θερμοκήπια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 dirty="0">
                          <a:latin typeface="Times New Roman"/>
                          <a:ea typeface="Times New Roman"/>
                          <a:cs typeface="Times New Roman"/>
                        </a:rPr>
                        <a:t>Καλυμμένα με πλαστικό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Υαλόφρακτα θερμοκήπια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Καλυμμένα με πλαστικό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89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ΕΚ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στρ.</a:t>
                      </a:r>
                      <a:r>
                        <a:rPr lang="en-US" sz="1600" kern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 dirty="0">
                          <a:latin typeface="Times New Roman"/>
                          <a:ea typeface="Times New Roman"/>
                          <a:cs typeface="Times New Roman"/>
                        </a:rPr>
                        <a:t>ΕΚ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l-GR" sz="1600" kern="1200" dirty="0">
                          <a:latin typeface="Times New Roman"/>
                          <a:ea typeface="Times New Roman"/>
                          <a:cs typeface="Times New Roman"/>
                        </a:rPr>
                        <a:t>στρ.</a:t>
                      </a:r>
                      <a:r>
                        <a:rPr lang="en-US" sz="1600" kern="12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ΕΚ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στρ.</a:t>
                      </a:r>
                      <a:r>
                        <a:rPr lang="en-US" sz="1600" kern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ΕΚ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στρ.</a:t>
                      </a:r>
                      <a:r>
                        <a:rPr lang="en-US" sz="1600" kern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ΕΚ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στρ.</a:t>
                      </a:r>
                      <a:r>
                        <a:rPr lang="en-US" sz="1600" kern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312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Τομάτα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622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4.252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 dirty="0">
                          <a:latin typeface="Times New Roman"/>
                          <a:ea typeface="Times New Roman"/>
                          <a:cs typeface="Times New Roman"/>
                        </a:rPr>
                        <a:t>239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13.930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19.043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5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Αγγούρι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115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1.883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Calibri"/>
                          <a:cs typeface="Times New Roman"/>
                        </a:rPr>
                        <a:t>254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8.955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11.206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05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Κολοκύθι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574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763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05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Μελιτζάνα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160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1.558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1.756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05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Πιπεριά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119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789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83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6.269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7.259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05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Φασόλι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622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Calibri"/>
                          <a:cs typeface="Times New Roman"/>
                        </a:rPr>
                        <a:t>1.044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1.761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5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Μαρούλι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224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Calibri"/>
                          <a:cs typeface="Times New Roman"/>
                        </a:rPr>
                        <a:t>1.158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1.430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05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Πεπόνι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05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Καρπούζι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Calibri"/>
                          <a:cs typeface="Times New Roman"/>
                        </a:rPr>
                        <a:t>145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223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05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Φράουλα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Calibri"/>
                          <a:cs typeface="Times New Roman"/>
                        </a:rPr>
                        <a:t>11.630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Calibri"/>
                          <a:cs typeface="Times New Roman"/>
                        </a:rPr>
                        <a:t>11.630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05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Διάφορα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169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421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Calibri"/>
                          <a:cs typeface="Times New Roman"/>
                        </a:rPr>
                        <a:t>621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051">
                <a:tc>
                  <a:txBody>
                    <a:bodyPr/>
                    <a:lstStyle/>
                    <a:p>
                      <a:pPr fontAlgn="b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l-GR" sz="1600" kern="1200">
                          <a:latin typeface="Times New Roman"/>
                          <a:ea typeface="Times New Roman"/>
                          <a:cs typeface="Times New Roman"/>
                        </a:rPr>
                        <a:t>ΣΥΝΟΛΟ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933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8.286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821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latin typeface="Times New Roman"/>
                          <a:ea typeface="Calibri"/>
                          <a:cs typeface="Times New Roman"/>
                        </a:rPr>
                        <a:t>45.704</a:t>
                      </a:r>
                      <a:endParaRPr lang="el-G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Times New Roman"/>
                          <a:ea typeface="Calibri"/>
                          <a:cs typeface="Times New Roman"/>
                        </a:rPr>
                        <a:t>55.744</a:t>
                      </a:r>
                      <a:endParaRPr lang="el-G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l-GR" dirty="0"/>
              <a:t>Ελληνικά θερμοκήπια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5" name="TextBox 4"/>
          <p:cNvSpPr txBox="1"/>
          <p:nvPr/>
        </p:nvSpPr>
        <p:spPr>
          <a:xfrm>
            <a:off x="4644008" y="5373216"/>
            <a:ext cx="4032448" cy="646331"/>
          </a:xfrm>
          <a:prstGeom prst="rect">
            <a:avLst/>
          </a:prstGeom>
          <a:noFill/>
          <a:ln w="1905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 smtClean="0"/>
              <a:t>Σύγχρονο υδροπονικό θερμοκήπιο υψηλής τεχνολογίας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373216"/>
            <a:ext cx="4032448" cy="646331"/>
          </a:xfrm>
          <a:prstGeom prst="rect">
            <a:avLst/>
          </a:prstGeom>
          <a:noFill/>
          <a:ln w="1905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 smtClean="0"/>
              <a:t>Απλό θερμοκήπιο χαμηλής τεχνολογίας &amp; χαμηλού κόστους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68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20472" cy="1008112"/>
          </a:xfrm>
        </p:spPr>
        <p:txBody>
          <a:bodyPr>
            <a:normAutofit/>
          </a:bodyPr>
          <a:lstStyle/>
          <a:p>
            <a:r>
              <a:rPr lang="el-GR" sz="3600" dirty="0"/>
              <a:t>Δεύτερη καλλιέργεια στο ίδιο θερμοκήπιο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03648" y="1280397"/>
          <a:ext cx="6408712" cy="531695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5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 dirty="0">
                          <a:latin typeface="Times New Roman"/>
                          <a:ea typeface="Times New Roman"/>
                          <a:cs typeface="Times New Roman"/>
                        </a:rPr>
                        <a:t>Είδος κηπευτικού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 dirty="0">
                          <a:latin typeface="Times New Roman"/>
                          <a:ea typeface="Times New Roman"/>
                          <a:cs typeface="Times New Roman"/>
                        </a:rPr>
                        <a:t>Καλλιεργούμενη έκταση (στρ.)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06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 dirty="0">
                          <a:latin typeface="Times New Roman"/>
                          <a:ea typeface="Times New Roman"/>
                          <a:cs typeface="Times New Roman"/>
                        </a:rPr>
                        <a:t>Τομάτα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>
                          <a:latin typeface="Times New Roman"/>
                          <a:ea typeface="Times New Roman"/>
                          <a:cs typeface="Times New Roman"/>
                        </a:rPr>
                        <a:t>7.109</a:t>
                      </a:r>
                      <a:endParaRPr lang="el-G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713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 dirty="0">
                          <a:latin typeface="Times New Roman"/>
                          <a:ea typeface="Times New Roman"/>
                          <a:cs typeface="Times New Roman"/>
                        </a:rPr>
                        <a:t>Αγγούρι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Times New Roman"/>
                          <a:ea typeface="Calibri"/>
                          <a:cs typeface="Times New Roman"/>
                        </a:rPr>
                        <a:t>3.179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713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>
                          <a:latin typeface="Times New Roman"/>
                          <a:ea typeface="Times New Roman"/>
                          <a:cs typeface="Times New Roman"/>
                        </a:rPr>
                        <a:t>Κολοκύθι</a:t>
                      </a:r>
                      <a:endParaRPr lang="el-G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Times New Roman"/>
                          <a:ea typeface="Calibri"/>
                          <a:cs typeface="Times New Roman"/>
                        </a:rPr>
                        <a:t>318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713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>
                          <a:latin typeface="Times New Roman"/>
                          <a:ea typeface="Times New Roman"/>
                          <a:cs typeface="Times New Roman"/>
                        </a:rPr>
                        <a:t>Μελιτζάνα</a:t>
                      </a:r>
                      <a:endParaRPr lang="el-G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Times New Roman"/>
                          <a:ea typeface="Calibri"/>
                          <a:cs typeface="Times New Roman"/>
                        </a:rPr>
                        <a:t>123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713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>
                          <a:latin typeface="Times New Roman"/>
                          <a:ea typeface="Times New Roman"/>
                          <a:cs typeface="Times New Roman"/>
                        </a:rPr>
                        <a:t>Πιπεριά</a:t>
                      </a:r>
                      <a:endParaRPr lang="el-G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Times New Roman"/>
                          <a:ea typeface="Calibri"/>
                          <a:cs typeface="Times New Roman"/>
                        </a:rPr>
                        <a:t>528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713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>
                          <a:latin typeface="Times New Roman"/>
                          <a:ea typeface="Times New Roman"/>
                          <a:cs typeface="Times New Roman"/>
                        </a:rPr>
                        <a:t>Φασόλι</a:t>
                      </a:r>
                      <a:endParaRPr lang="el-G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Times New Roman"/>
                          <a:ea typeface="Calibri"/>
                          <a:cs typeface="Times New Roman"/>
                        </a:rPr>
                        <a:t>1.259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713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>
                          <a:latin typeface="Times New Roman"/>
                          <a:ea typeface="Times New Roman"/>
                          <a:cs typeface="Times New Roman"/>
                        </a:rPr>
                        <a:t>Μαρούλι</a:t>
                      </a:r>
                      <a:endParaRPr lang="el-G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Times New Roman"/>
                          <a:ea typeface="Calibri"/>
                          <a:cs typeface="Times New Roman"/>
                        </a:rPr>
                        <a:t>2.378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713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>
                          <a:latin typeface="Times New Roman"/>
                          <a:ea typeface="Times New Roman"/>
                          <a:cs typeface="Times New Roman"/>
                        </a:rPr>
                        <a:t>Πεπόνι</a:t>
                      </a:r>
                      <a:endParaRPr lang="el-G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Times New Roman"/>
                          <a:ea typeface="Calibri"/>
                          <a:cs typeface="Times New Roman"/>
                        </a:rPr>
                        <a:t>1.180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713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>
                          <a:latin typeface="Times New Roman"/>
                          <a:ea typeface="Times New Roman"/>
                          <a:cs typeface="Times New Roman"/>
                        </a:rPr>
                        <a:t>Καρπούζι</a:t>
                      </a:r>
                      <a:endParaRPr lang="el-G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Times New Roman"/>
                          <a:ea typeface="Calibri"/>
                          <a:cs typeface="Times New Roman"/>
                        </a:rPr>
                        <a:t>6.850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0713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>
                          <a:latin typeface="Times New Roman"/>
                          <a:ea typeface="Times New Roman"/>
                          <a:cs typeface="Times New Roman"/>
                        </a:rPr>
                        <a:t>Φράουλα</a:t>
                      </a:r>
                      <a:endParaRPr lang="el-G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0713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>
                          <a:latin typeface="Times New Roman"/>
                          <a:ea typeface="Times New Roman"/>
                          <a:cs typeface="Times New Roman"/>
                        </a:rPr>
                        <a:t>Διάφορα</a:t>
                      </a:r>
                      <a:endParaRPr lang="el-G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36195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Times New Roman"/>
                          <a:ea typeface="Calibri"/>
                          <a:cs typeface="Times New Roman"/>
                        </a:rPr>
                        <a:t>509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0713">
                <a:tc>
                  <a:txBody>
                    <a:bodyPr/>
                    <a:lstStyle/>
                    <a:p>
                      <a:pPr fontAlgn="b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l-GR" sz="2000" kern="1200" dirty="0">
                          <a:latin typeface="Times New Roman"/>
                          <a:ea typeface="Times New Roman"/>
                          <a:cs typeface="Times New Roman"/>
                        </a:rPr>
                        <a:t>ΣΥΝΟΛΟ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17780" marB="177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Times New Roman"/>
                          <a:ea typeface="Calibri"/>
                          <a:cs typeface="Times New Roman"/>
                        </a:rPr>
                        <a:t>23.452</a:t>
                      </a:r>
                      <a:endParaRPr lang="el-G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el-GR" b="1" dirty="0"/>
              <a:t>Θέση εγκατάστασης θερμοκηπίου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229600" cy="540060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l-GR" b="1" dirty="0"/>
              <a:t>Κόστος και χρήση γης</a:t>
            </a:r>
            <a:endParaRPr lang="el-GR" dirty="0"/>
          </a:p>
          <a:p>
            <a:pPr lvl="0"/>
            <a:endParaRPr lang="el-GR" b="1" dirty="0"/>
          </a:p>
          <a:p>
            <a:pPr lvl="0"/>
            <a:r>
              <a:rPr lang="el-GR" b="1" dirty="0"/>
              <a:t>Κλιματικά δεδομένα περιοχής</a:t>
            </a:r>
            <a:endParaRPr lang="el-GR" dirty="0"/>
          </a:p>
          <a:p>
            <a:pPr lvl="0"/>
            <a:endParaRPr lang="el-GR" b="1" dirty="0"/>
          </a:p>
          <a:p>
            <a:pPr lvl="0"/>
            <a:r>
              <a:rPr lang="el-GR" b="1" dirty="0"/>
              <a:t>Ανάγλυφο εδάφους</a:t>
            </a:r>
            <a:endParaRPr lang="el-GR" dirty="0"/>
          </a:p>
          <a:p>
            <a:pPr lvl="0"/>
            <a:endParaRPr lang="el-GR" b="1" dirty="0"/>
          </a:p>
          <a:p>
            <a:pPr lvl="0"/>
            <a:r>
              <a:rPr lang="el-GR" b="1" dirty="0"/>
              <a:t>Φυσικά και χημικά χαρακτηριστικά εδάφους</a:t>
            </a:r>
            <a:endParaRPr lang="el-GR" dirty="0"/>
          </a:p>
          <a:p>
            <a:pPr lvl="0"/>
            <a:endParaRPr lang="el-GR" b="1" dirty="0"/>
          </a:p>
          <a:p>
            <a:pPr lvl="0"/>
            <a:r>
              <a:rPr lang="el-GR" b="1" dirty="0"/>
              <a:t>Νερό άρδευσης</a:t>
            </a:r>
            <a:endParaRPr lang="el-GR" dirty="0"/>
          </a:p>
          <a:p>
            <a:pPr lvl="0"/>
            <a:endParaRPr lang="el-GR" b="1" dirty="0"/>
          </a:p>
          <a:p>
            <a:pPr lvl="0"/>
            <a:r>
              <a:rPr lang="el-GR" b="1" dirty="0"/>
              <a:t>Ρύπανση περιβάλλοντος</a:t>
            </a:r>
            <a:endParaRPr lang="el-GR" dirty="0"/>
          </a:p>
          <a:p>
            <a:pPr lvl="0"/>
            <a:endParaRPr lang="el-GR" b="1" dirty="0"/>
          </a:p>
          <a:p>
            <a:pPr lvl="0"/>
            <a:r>
              <a:rPr lang="el-GR" b="1" dirty="0"/>
              <a:t>Υποδομές για μεταφορές</a:t>
            </a:r>
            <a:endParaRPr lang="el-GR" dirty="0"/>
          </a:p>
          <a:p>
            <a:pPr lvl="0"/>
            <a:endParaRPr lang="el-GR" b="1" dirty="0"/>
          </a:p>
          <a:p>
            <a:pPr lvl="0"/>
            <a:r>
              <a:rPr lang="el-GR" b="1" dirty="0"/>
              <a:t>Δυνατότητα ηλεκτροδότησης</a:t>
            </a:r>
            <a:r>
              <a:rPr lang="el-GR" dirty="0"/>
              <a:t> </a:t>
            </a:r>
          </a:p>
          <a:p>
            <a:pPr lvl="0"/>
            <a:endParaRPr lang="el-GR" b="1" dirty="0"/>
          </a:p>
          <a:p>
            <a:pPr lvl="0"/>
            <a:r>
              <a:rPr lang="el-GR" b="1" dirty="0"/>
              <a:t>Τηλεφωνική και διαδικτυακή σύνδεση</a:t>
            </a:r>
            <a:endParaRPr lang="el-GR" dirty="0"/>
          </a:p>
          <a:p>
            <a:pPr lvl="0"/>
            <a:endParaRPr lang="el-GR" b="1" dirty="0"/>
          </a:p>
          <a:p>
            <a:pPr lvl="0"/>
            <a:r>
              <a:rPr lang="el-GR" b="1" dirty="0"/>
              <a:t>Διαθεσιμότητα εργατικού προσωπικού</a:t>
            </a:r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54" y="855274"/>
            <a:ext cx="4146050" cy="278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52" y="3717032"/>
            <a:ext cx="4139952" cy="3104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992</Words>
  <Application>Microsoft Office PowerPoint</Application>
  <PresentationFormat>On-screen Show (4:3)</PresentationFormat>
  <Paragraphs>278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Office Theme</vt:lpstr>
      <vt:lpstr>Document</vt:lpstr>
      <vt:lpstr>ΕΙΣΑΓΩΓΗ - ΚΑΤΑΣΚΕΥΑΣΤΙΚΑ ΧΑΡΑΚΤΗΡΙΣΤΙΚΑ ΘΕΡΜΟΚΗΠΙΩΝ</vt:lpstr>
      <vt:lpstr>Τι είναι το θερμοκήπιο</vt:lpstr>
      <vt:lpstr>Η επίδραση του θερμοκηπίου ως κλειστής κατασκευής στην τροποποίηση του εσωτερικού μικροκλίματος. Ι. Παγίδευση της θερμικής ακτινοβολίας  </vt:lpstr>
      <vt:lpstr>Η επίδραση του θερμοκηπίου ως κλειστής κατασκευής στην τροποποίηση του εσωτερικού μικροκλίματος.  ΙΙ. Παρεμπόδιση κίνησης αέρα</vt:lpstr>
      <vt:lpstr>Σκοπιμότητα καλλιέργειας στο θερμοκήπιο</vt:lpstr>
      <vt:lpstr>Θερμοκηπιακές καλλιέργειες κηπευτικών στην Ελλάδα</vt:lpstr>
      <vt:lpstr>Ελληνικά θερμοκήπια</vt:lpstr>
      <vt:lpstr>Δεύτερη καλλιέργεια στο ίδιο θερμοκήπιο</vt:lpstr>
      <vt:lpstr>Θέση εγκατάστασης θερμοκηπίου</vt:lpstr>
      <vt:lpstr>Κλιματικά δεδομένα περιοχής</vt:lpstr>
      <vt:lpstr>Κατασκευαστικά χαρακτηριστικά θερμοκηπίων</vt:lpstr>
      <vt:lpstr>Σχήμα θερμοκηπίων</vt:lpstr>
      <vt:lpstr>Βασική κατασκευαστική μονάδα θερμοκηπίου (ΒΚΜ)</vt:lpstr>
      <vt:lpstr>PowerPoint Presentation</vt:lpstr>
      <vt:lpstr>Απλό τοξωτό θερμοκήπιο</vt:lpstr>
      <vt:lpstr>Τροποποιημένο τοξωτό θερμοκήπιο</vt:lpstr>
      <vt:lpstr>Αμφικλινές θερμοκήπιο με μία στέγη σε κάθε ΒΚΜ (wide-span type)</vt:lpstr>
      <vt:lpstr>Αμφικλινές θερμοκήπιο με δύο στέγες σε κάθε ΒΚΜ (Venlo type)</vt:lpstr>
      <vt:lpstr>Ετεροκλινές θερμοκήπιο</vt:lpstr>
      <vt:lpstr>Γοτθικού τύπου θερμοκήπιο</vt:lpstr>
      <vt:lpstr>Θερμοκήπιο με στέγη γοτθικού τύπου</vt:lpstr>
      <vt:lpstr>Πλάτος ΒΚΜ θερμοκηπίων</vt:lpstr>
      <vt:lpstr>Ύψος θερμοκηπίων</vt:lpstr>
      <vt:lpstr>Τρόπος διάταξης ΒΚΜ</vt:lpstr>
      <vt:lpstr>Σκελετός θερμοκηπίων</vt:lpstr>
      <vt:lpstr>Υλικά κάλυψης θερμοκηπίων</vt:lpstr>
      <vt:lpstr>ΕΞΟΠΛΙΣΜΟΣ ΘΕΡΜΟΚΗΠΙΩΝ</vt:lpstr>
      <vt:lpstr>Τι περιλαμβάνει ο εξοπλισμός των θερμοκηπίων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ΚΑΛΛΙΕΡΓΕΙA ΚΗΠΕΥΤΙΚΩΝ ΣΤΟ ΘΕΡΜΟΚΗΠΙΟ</dc:title>
  <dc:creator>Home</dc:creator>
  <cp:lastModifiedBy>Windows User</cp:lastModifiedBy>
  <cp:revision>38</cp:revision>
  <dcterms:created xsi:type="dcterms:W3CDTF">2016-11-15T20:37:03Z</dcterms:created>
  <dcterms:modified xsi:type="dcterms:W3CDTF">2020-03-19T09:44:28Z</dcterms:modified>
</cp:coreProperties>
</file>