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392" r:id="rId3"/>
    <p:sldId id="408" r:id="rId4"/>
    <p:sldId id="409" r:id="rId5"/>
    <p:sldId id="411" r:id="rId6"/>
    <p:sldId id="410" r:id="rId7"/>
    <p:sldId id="352" r:id="rId8"/>
    <p:sldId id="353" r:id="rId9"/>
    <p:sldId id="367" r:id="rId10"/>
    <p:sldId id="355" r:id="rId11"/>
    <p:sldId id="356" r:id="rId12"/>
    <p:sldId id="357" r:id="rId13"/>
    <p:sldId id="358" r:id="rId14"/>
    <p:sldId id="414" r:id="rId15"/>
    <p:sldId id="415" r:id="rId16"/>
    <p:sldId id="359" r:id="rId17"/>
    <p:sldId id="412" r:id="rId18"/>
    <p:sldId id="413" r:id="rId19"/>
    <p:sldId id="364" r:id="rId20"/>
    <p:sldId id="365" r:id="rId21"/>
    <p:sldId id="368" r:id="rId22"/>
    <p:sldId id="418" r:id="rId23"/>
    <p:sldId id="383" r:id="rId24"/>
    <p:sldId id="419" r:id="rId25"/>
    <p:sldId id="370" r:id="rId26"/>
    <p:sldId id="374" r:id="rId27"/>
    <p:sldId id="375" r:id="rId28"/>
    <p:sldId id="426" r:id="rId29"/>
    <p:sldId id="428" r:id="rId30"/>
    <p:sldId id="427" r:id="rId31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003300"/>
    <a:srgbClr val="99FF99"/>
    <a:srgbClr val="336600"/>
    <a:srgbClr val="99CC00"/>
    <a:srgbClr val="99FFCC"/>
    <a:srgbClr val="FF9900"/>
    <a:srgbClr val="CCFF66"/>
    <a:srgbClr val="292929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53" autoAdjust="0"/>
  </p:normalViewPr>
  <p:slideViewPr>
    <p:cSldViewPr>
      <p:cViewPr varScale="1">
        <p:scale>
          <a:sx n="80" d="100"/>
          <a:sy n="80" d="100"/>
        </p:scale>
        <p:origin x="-15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EFE29-62B3-4B64-B054-ED377384E5A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C7F92-05EB-4C64-9E62-1A250838239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40952-0AD6-44EB-AA7B-88FAC7CD714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5992F-E723-4797-8632-B2A21AE0840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D9CCC-E73D-4B3D-B114-4DE948681D4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41578-E367-460E-BF26-AF8830FB5A9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3778E-2E58-472E-9655-FF0DE87105A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72612-EFE2-4437-B6AF-DD46F9E03F9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36AC8-969A-45BC-B4A6-0D6094F07D0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D0F73-097D-4BD5-A3C8-5281547A177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ECAD2-9B9E-4221-BCB6-30AF275BBE5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34699-20ED-4F7F-AE4C-B4D41F31F51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911B1-6910-4609-BE01-CDFF925702D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763FACF-CD21-4B9A-B909-57E74E77E1C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4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τον τίτλο</a:t>
            </a:r>
          </a:p>
        </p:txBody>
      </p:sp>
      <p:sp>
        <p:nvSpPr>
          <p:cNvPr id="4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.doc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5.doc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23850" y="1412875"/>
            <a:ext cx="849662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60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ΕΝΑΕΡΙΟ </a:t>
            </a:r>
            <a:r>
              <a:rPr lang="el-GR" sz="60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ΠΕΡΙΒΑΛΛΟΝ</a:t>
            </a:r>
            <a:endParaRPr lang="en-US" sz="6000" b="1" dirty="0" smtClean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l-GR" sz="6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ΘΕΡΜΟΚΗΠΙΟΥ</a:t>
            </a:r>
            <a:endParaRPr lang="el-GR" sz="60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6335"/>
            <a:ext cx="8229600" cy="1231900"/>
          </a:xfrm>
        </p:spPr>
        <p:txBody>
          <a:bodyPr/>
          <a:lstStyle/>
          <a:p>
            <a:pPr algn="ctr"/>
            <a:r>
              <a:rPr lang="el-GR" sz="3600" b="0" u="sng" dirty="0">
                <a:solidFill>
                  <a:srgbClr val="292929"/>
                </a:solidFill>
              </a:rPr>
              <a:t>Φωτοσυνθετικά ενεργός ακτινοβολία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84784"/>
            <a:ext cx="8784976" cy="5112568"/>
          </a:xfrm>
        </p:spPr>
        <p:txBody>
          <a:bodyPr/>
          <a:lstStyle/>
          <a:p>
            <a:pPr algn="just"/>
            <a:r>
              <a:rPr lang="el-GR" sz="2400" b="1" u="sng" dirty="0"/>
              <a:t>Γνωστή ως </a:t>
            </a:r>
            <a:r>
              <a:rPr lang="en-GB" sz="2400" b="1" u="sng" dirty="0"/>
              <a:t>PAR</a:t>
            </a:r>
            <a:r>
              <a:rPr lang="el-GR" sz="2400" b="1" dirty="0"/>
              <a:t>: </a:t>
            </a:r>
            <a:r>
              <a:rPr lang="en-GB" sz="2400" b="1" dirty="0"/>
              <a:t>photosynthetic active radiation</a:t>
            </a:r>
            <a:endParaRPr lang="el-GR" sz="2400" b="1" dirty="0"/>
          </a:p>
          <a:p>
            <a:pPr algn="just"/>
            <a:endParaRPr lang="el-GR" sz="1400" b="1" u="sng" dirty="0"/>
          </a:p>
          <a:p>
            <a:pPr algn="just"/>
            <a:r>
              <a:rPr lang="el-GR" sz="2400" b="1" u="sng" dirty="0" smtClean="0"/>
              <a:t>Μήκος κύματος: 400-700 </a:t>
            </a:r>
            <a:r>
              <a:rPr lang="en-US" sz="2400" b="1" u="sng" dirty="0" smtClean="0"/>
              <a:t>nm (</a:t>
            </a:r>
            <a:r>
              <a:rPr lang="el-GR" sz="2400" b="1" u="sng" dirty="0" smtClean="0"/>
              <a:t>ορατό φως)</a:t>
            </a:r>
          </a:p>
          <a:p>
            <a:pPr algn="just"/>
            <a:endParaRPr lang="el-GR" sz="1400" b="1" u="sng" dirty="0" smtClean="0"/>
          </a:p>
          <a:p>
            <a:pPr algn="just"/>
            <a:r>
              <a:rPr lang="el-GR" sz="2400" b="1" u="sng" dirty="0" smtClean="0"/>
              <a:t>Αντιστοιχεί</a:t>
            </a:r>
            <a:r>
              <a:rPr lang="el-GR" sz="2400" b="1" u="sng" dirty="0"/>
              <a:t>:</a:t>
            </a:r>
            <a:r>
              <a:rPr lang="el-GR" sz="2400" b="1" dirty="0"/>
              <a:t> στο </a:t>
            </a:r>
            <a:r>
              <a:rPr lang="el-GR" sz="2400" b="1" dirty="0" smtClean="0"/>
              <a:t>45% </a:t>
            </a:r>
            <a:r>
              <a:rPr lang="el-GR" sz="2400" b="1" dirty="0"/>
              <a:t>της </a:t>
            </a:r>
            <a:r>
              <a:rPr lang="el-GR" sz="2400" b="1" dirty="0" smtClean="0"/>
              <a:t>ηλιακής </a:t>
            </a:r>
            <a:r>
              <a:rPr lang="el-GR" sz="2400" b="1" dirty="0"/>
              <a:t>ακτινοβολίας που φθάνει στην επιφάνεια της γης.</a:t>
            </a:r>
          </a:p>
          <a:p>
            <a:pPr algn="just"/>
            <a:endParaRPr lang="el-GR" sz="1400" b="1" u="sng" dirty="0"/>
          </a:p>
          <a:p>
            <a:pPr algn="just"/>
            <a:r>
              <a:rPr lang="el-GR" sz="2400" b="1" u="sng" dirty="0"/>
              <a:t>Ορατό ερυθρό φως:</a:t>
            </a:r>
            <a:r>
              <a:rPr lang="el-GR" sz="2400" b="1" dirty="0"/>
              <a:t> φυτά μικρότερου ύψους με σκούρα πράσινα φύλλα και έντονη ανάπτυξη πλάγιων βλαστών. </a:t>
            </a:r>
          </a:p>
          <a:p>
            <a:pPr algn="just"/>
            <a:endParaRPr lang="el-GR" sz="1400" b="1" u="sng" dirty="0"/>
          </a:p>
          <a:p>
            <a:pPr algn="just"/>
            <a:r>
              <a:rPr lang="el-GR" sz="2400" b="1" u="sng" dirty="0" smtClean="0"/>
              <a:t>Μακρινό </a:t>
            </a:r>
            <a:r>
              <a:rPr lang="el-GR" sz="2400" b="1" u="sng" dirty="0"/>
              <a:t>ερυθρό (</a:t>
            </a:r>
            <a:r>
              <a:rPr lang="en-US" sz="2400" b="1" u="sng" dirty="0"/>
              <a:t>far</a:t>
            </a:r>
            <a:r>
              <a:rPr lang="el-GR" sz="2400" b="1" u="sng" dirty="0"/>
              <a:t>-</a:t>
            </a:r>
            <a:r>
              <a:rPr lang="en-US" sz="2400" b="1" u="sng" dirty="0"/>
              <a:t>red</a:t>
            </a:r>
            <a:r>
              <a:rPr lang="el-GR" sz="2400" b="1" u="sng" dirty="0"/>
              <a:t>):</a:t>
            </a:r>
            <a:r>
              <a:rPr lang="el-GR" sz="2400" b="1" dirty="0"/>
              <a:t> αυξημένο μήκος  μεσογονατίων φύλλων, μειωμένη ένταση  χρωμάτων σε άνθη και φύλλα, μειωμένος αριθμός πλάγιων βλαστών.</a:t>
            </a:r>
            <a:r>
              <a:rPr lang="el-GR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5888"/>
            <a:ext cx="8640960" cy="1152872"/>
          </a:xfrm>
        </p:spPr>
        <p:txBody>
          <a:bodyPr/>
          <a:lstStyle/>
          <a:p>
            <a:pPr algn="ctr"/>
            <a:r>
              <a:rPr lang="el-GR" sz="3600" b="0" dirty="0" smtClean="0">
                <a:solidFill>
                  <a:srgbClr val="663300"/>
                </a:solidFill>
              </a:rPr>
              <a:t>Επίδραση φωτοσυνθετικά μη ενεργού ακτινοβολίας στα </a:t>
            </a:r>
            <a:r>
              <a:rPr lang="el-GR" sz="3600" b="0" dirty="0">
                <a:solidFill>
                  <a:srgbClr val="663300"/>
                </a:solidFill>
              </a:rPr>
              <a:t>φυτά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41438"/>
            <a:ext cx="8713663" cy="518318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l-GR" sz="2400" b="1" u="sng" dirty="0" smtClean="0">
                <a:latin typeface="Calibri" pitchFamily="34" charset="0"/>
                <a:cs typeface="Calibri" pitchFamily="34" charset="0"/>
              </a:rPr>
              <a:t>Υπεριώδης (280 – 380 </a:t>
            </a:r>
            <a:r>
              <a:rPr lang="en-US" sz="2400" b="1" u="sng" dirty="0" smtClean="0">
                <a:latin typeface="Calibri" pitchFamily="34" charset="0"/>
                <a:cs typeface="Calibri" pitchFamily="34" charset="0"/>
              </a:rPr>
              <a:t>nm)</a:t>
            </a:r>
            <a:r>
              <a:rPr lang="el-GR" sz="2400" b="1" u="sng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H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 χαμηλού μήκους κύματος είναι βλαβερή, τόσο για τους ζωικούς οργανισμούς, όσο και για τα φυτά (προκαλεί εγκαύματα και νεκρώσεις).</a:t>
            </a:r>
          </a:p>
          <a:p>
            <a:pPr algn="just">
              <a:lnSpc>
                <a:spcPct val="150000"/>
              </a:lnSpc>
            </a:pPr>
            <a:endParaRPr lang="el-GR" sz="1000" b="1" dirty="0" smtClean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400" b="1" u="sng" dirty="0" smtClean="0">
                <a:latin typeface="Calibri" pitchFamily="34" charset="0"/>
                <a:cs typeface="Calibri" pitchFamily="34" charset="0"/>
              </a:rPr>
              <a:t>Μακρινή ερυθρή ακτινοβολία (700-750 </a:t>
            </a:r>
            <a:r>
              <a:rPr lang="en-US" sz="2400" b="1" u="sng" dirty="0" smtClean="0">
                <a:latin typeface="Calibri" pitchFamily="34" charset="0"/>
                <a:cs typeface="Calibri" pitchFamily="34" charset="0"/>
              </a:rPr>
              <a:t>nm).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Επηρεάζει την φωτομορφογένεση των φυτών (π.χ. φύτρωμα σπόρων, φωτοτροπισμός, έλεγχος άνθησης, κ.λ.π.).</a:t>
            </a:r>
          </a:p>
          <a:p>
            <a:pPr algn="just">
              <a:lnSpc>
                <a:spcPct val="150000"/>
              </a:lnSpc>
            </a:pPr>
            <a:endParaRPr lang="el-GR" sz="1000" b="1" u="sng" dirty="0" smtClean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400" b="1" u="sng" dirty="0" smtClean="0">
                <a:latin typeface="Calibri" pitchFamily="34" charset="0"/>
                <a:cs typeface="Calibri" pitchFamily="34" charset="0"/>
              </a:rPr>
              <a:t>Υπέρυθρη (780-2500 </a:t>
            </a:r>
            <a:r>
              <a:rPr lang="en-US" sz="2400" b="1" u="sng" dirty="0" smtClean="0">
                <a:latin typeface="Calibri" pitchFamily="34" charset="0"/>
                <a:cs typeface="Calibri" pitchFamily="34" charset="0"/>
              </a:rPr>
              <a:t>nm</a:t>
            </a:r>
            <a:r>
              <a:rPr lang="el-GR" sz="2400" b="1" u="sng" dirty="0" smtClean="0">
                <a:latin typeface="Calibri" pitchFamily="34" charset="0"/>
                <a:cs typeface="Calibri" pitchFamily="34" charset="0"/>
              </a:rPr>
              <a:t>):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 Ασκεί θετική επίδραση στην ανάπτυξη της ζωής, δεδομένου ότι προσδίδει θερμική ενέργεια.</a:t>
            </a:r>
          </a:p>
          <a:p>
            <a:pPr algn="just">
              <a:lnSpc>
                <a:spcPct val="150000"/>
              </a:lnSpc>
            </a:pPr>
            <a:endParaRPr lang="el-GR" sz="21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4475"/>
            <a:ext cx="8385175" cy="880269"/>
          </a:xfrm>
        </p:spPr>
        <p:txBody>
          <a:bodyPr/>
          <a:lstStyle/>
          <a:p>
            <a:pPr algn="ctr"/>
            <a:r>
              <a:rPr lang="el-GR" sz="4000" b="0" u="sng" dirty="0">
                <a:solidFill>
                  <a:srgbClr val="333333"/>
                </a:solidFill>
              </a:rPr>
              <a:t>Ένταση ηλιακής ακτινοβολίας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68760"/>
            <a:ext cx="8579296" cy="1468760"/>
          </a:xfrm>
          <a:ln w="38100">
            <a:solidFill>
              <a:srgbClr val="006600"/>
            </a:solidFill>
          </a:ln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l-GR" sz="2800" b="1" dirty="0">
                <a:latin typeface="Calibri" pitchFamily="34" charset="0"/>
                <a:cs typeface="Calibri" pitchFamily="34" charset="0"/>
              </a:rPr>
              <a:t>Ποσότητα ενέργειας που φθάνει στην γη ως </a:t>
            </a:r>
            <a:r>
              <a:rPr lang="el-GR" sz="2800" b="1" dirty="0" smtClean="0">
                <a:latin typeface="Calibri" pitchFamily="34" charset="0"/>
                <a:cs typeface="Calibri" pitchFamily="34" charset="0"/>
              </a:rPr>
              <a:t>ηλιακή ακτινοβολία </a:t>
            </a:r>
            <a:r>
              <a:rPr lang="el-GR" sz="2800" b="1" dirty="0">
                <a:latin typeface="Calibri" pitchFamily="34" charset="0"/>
                <a:cs typeface="Calibri" pitchFamily="34" charset="0"/>
              </a:rPr>
              <a:t>ανά μονάδα επιφάνειας και ανά μονάδα χρόνου.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2929218"/>
            <a:ext cx="87129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Η ένταση της ηλιακής ακτινοβολίας που πέφτει σε μια περιοχή της γης εξαρτάται από:</a:t>
            </a:r>
          </a:p>
          <a:p>
            <a:pPr>
              <a:lnSpc>
                <a:spcPts val="3600"/>
              </a:lnSpc>
            </a:pP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α) το γεωγραφικό πλάτος, </a:t>
            </a:r>
          </a:p>
          <a:p>
            <a:pPr>
              <a:lnSpc>
                <a:spcPts val="3600"/>
              </a:lnSpc>
            </a:pP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β) την ώρα της ημέρας </a:t>
            </a:r>
          </a:p>
          <a:p>
            <a:pPr>
              <a:lnSpc>
                <a:spcPts val="3600"/>
              </a:lnSpc>
            </a:pP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γ) την εποχή του έτους, </a:t>
            </a:r>
          </a:p>
          <a:p>
            <a:pPr>
              <a:lnSpc>
                <a:spcPts val="3600"/>
              </a:lnSpc>
            </a:pP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δ) τους υδρατμούς της ατμόσφαιρας (νέφη, ομίχλη)</a:t>
            </a:r>
          </a:p>
          <a:p>
            <a:pPr>
              <a:lnSpc>
                <a:spcPts val="3600"/>
              </a:lnSpc>
            </a:pP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ε) την καθαρότητα της ατμόσφαιρας</a:t>
            </a:r>
          </a:p>
          <a:p>
            <a:pPr>
              <a:lnSpc>
                <a:spcPts val="3600"/>
              </a:lnSpc>
            </a:pP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στ) το υψόμετρο. </a:t>
            </a:r>
            <a:endParaRPr lang="el-GR" sz="24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647700"/>
          </a:xfrm>
        </p:spPr>
        <p:txBody>
          <a:bodyPr/>
          <a:lstStyle/>
          <a:p>
            <a:r>
              <a:rPr lang="el-GR" sz="4000" b="0" u="sng" dirty="0">
                <a:solidFill>
                  <a:srgbClr val="5F5F5F"/>
                </a:solidFill>
              </a:rPr>
              <a:t>Μονάδες μέτρησης έντασης ΗΑ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513"/>
            <a:ext cx="8785101" cy="5616575"/>
          </a:xfrm>
        </p:spPr>
        <p:txBody>
          <a:bodyPr/>
          <a:lstStyle/>
          <a:p>
            <a:r>
              <a:rPr lang="en-GB" sz="2400" b="1" u="sng" dirty="0"/>
              <a:t>Watt</a:t>
            </a:r>
            <a:r>
              <a:rPr lang="el-GR" sz="2400" b="1" u="sng" dirty="0"/>
              <a:t> ανά </a:t>
            </a:r>
            <a:r>
              <a:rPr lang="en-GB" sz="2400" b="1" u="sng" dirty="0"/>
              <a:t>m</a:t>
            </a:r>
            <a:r>
              <a:rPr lang="el-GR" sz="2400" b="1" u="sng" baseline="30000" dirty="0"/>
              <a:t>2</a:t>
            </a:r>
            <a:r>
              <a:rPr lang="el-GR" sz="2400" b="1" dirty="0"/>
              <a:t> (</a:t>
            </a:r>
            <a:r>
              <a:rPr lang="en-US" sz="2400" b="1" dirty="0"/>
              <a:t>W m</a:t>
            </a:r>
            <a:r>
              <a:rPr lang="el-GR" sz="2400" b="1" baseline="30000" dirty="0"/>
              <a:t>-2</a:t>
            </a:r>
            <a:r>
              <a:rPr lang="el-GR" sz="2400" b="1" dirty="0" smtClean="0"/>
              <a:t>)</a:t>
            </a:r>
            <a:r>
              <a:rPr lang="en-US" sz="2400" b="1" dirty="0" smtClean="0"/>
              <a:t> (J m</a:t>
            </a:r>
            <a:r>
              <a:rPr lang="en-US" sz="2400" b="1" baseline="30000" dirty="0" smtClean="0"/>
              <a:t>-2</a:t>
            </a:r>
            <a:r>
              <a:rPr lang="en-US" sz="2400" b="1" dirty="0" smtClean="0"/>
              <a:t> s</a:t>
            </a:r>
            <a:r>
              <a:rPr lang="en-US" sz="2400" b="1" baseline="30000" dirty="0" smtClean="0"/>
              <a:t>-1</a:t>
            </a:r>
            <a:r>
              <a:rPr lang="en-US" sz="2400" b="1" dirty="0" smtClean="0"/>
              <a:t>)</a:t>
            </a:r>
            <a:r>
              <a:rPr lang="el-GR" sz="2400" b="1" dirty="0" smtClean="0"/>
              <a:t>.</a:t>
            </a:r>
            <a:endParaRPr lang="el-GR" sz="2400" b="1" dirty="0"/>
          </a:p>
          <a:p>
            <a:endParaRPr lang="en-GB" sz="1600" b="1" dirty="0"/>
          </a:p>
          <a:p>
            <a:pPr algn="just"/>
            <a:r>
              <a:rPr lang="en-GB" sz="2400" b="1" u="sng" dirty="0" err="1"/>
              <a:t>Lux</a:t>
            </a:r>
            <a:r>
              <a:rPr lang="el-GR" sz="2400" b="1" u="sng" dirty="0"/>
              <a:t>:</a:t>
            </a:r>
            <a:r>
              <a:rPr lang="el-GR" sz="2400" b="1" dirty="0"/>
              <a:t> (1 </a:t>
            </a:r>
            <a:r>
              <a:rPr lang="en-US" sz="2400" b="1" dirty="0" err="1"/>
              <a:t>Lux</a:t>
            </a:r>
            <a:r>
              <a:rPr lang="el-GR" sz="2400" b="1" dirty="0"/>
              <a:t>:</a:t>
            </a:r>
            <a:r>
              <a:rPr lang="en-US" sz="2400" b="1" dirty="0"/>
              <a:t> </a:t>
            </a:r>
            <a:r>
              <a:rPr lang="el-GR" sz="2400" b="1" dirty="0"/>
              <a:t>ομοιόμορφο φως που πέφτει σε  1 </a:t>
            </a:r>
            <a:r>
              <a:rPr lang="en-GB" sz="2400" b="1" dirty="0"/>
              <a:t>m</a:t>
            </a:r>
            <a:r>
              <a:rPr lang="el-GR" sz="2400" b="1" baseline="30000" dirty="0"/>
              <a:t>2</a:t>
            </a:r>
            <a:r>
              <a:rPr lang="el-GR" sz="2400" b="1" dirty="0"/>
              <a:t> από μια φωτεινή πηγή ενός “διεθνούς κηρίου”</a:t>
            </a:r>
            <a:r>
              <a:rPr lang="en-US" sz="2400" b="1" dirty="0"/>
              <a:t> </a:t>
            </a:r>
            <a:r>
              <a:rPr lang="el-GR" sz="2400" b="1" dirty="0"/>
              <a:t>από απόσταση 1 </a:t>
            </a:r>
            <a:r>
              <a:rPr lang="en-GB" sz="2400" b="1" dirty="0"/>
              <a:t>m</a:t>
            </a:r>
            <a:r>
              <a:rPr lang="el-GR" sz="2400" b="1" dirty="0"/>
              <a:t> από την φωτιζόμενη επιφάνεια.</a:t>
            </a:r>
          </a:p>
          <a:p>
            <a:pPr algn="just"/>
            <a:endParaRPr lang="en-GB" sz="1600" b="1" dirty="0"/>
          </a:p>
          <a:p>
            <a:pPr algn="just"/>
            <a:r>
              <a:rPr lang="en-GB" sz="2400" b="1" u="sng" dirty="0"/>
              <a:t>Foot</a:t>
            </a:r>
            <a:r>
              <a:rPr lang="el-GR" sz="2400" b="1" u="sng" dirty="0"/>
              <a:t>-</a:t>
            </a:r>
            <a:r>
              <a:rPr lang="en-GB" sz="2400" b="1" u="sng" dirty="0"/>
              <a:t>candle</a:t>
            </a:r>
            <a:r>
              <a:rPr lang="el-GR" sz="2400" b="1" u="sng" dirty="0"/>
              <a:t> (</a:t>
            </a:r>
            <a:r>
              <a:rPr lang="en-GB" sz="2400" b="1" u="sng" dirty="0" err="1"/>
              <a:t>Fc</a:t>
            </a:r>
            <a:r>
              <a:rPr lang="el-GR" sz="2400" b="1" u="sng" dirty="0"/>
              <a:t>):</a:t>
            </a:r>
            <a:r>
              <a:rPr lang="el-GR" sz="2400" b="1" dirty="0"/>
              <a:t> Ορίζεται όπως το </a:t>
            </a:r>
            <a:r>
              <a:rPr lang="en-US" sz="2400" b="1" dirty="0" err="1"/>
              <a:t>Lux</a:t>
            </a:r>
            <a:r>
              <a:rPr lang="en-US" sz="2400" b="1" dirty="0"/>
              <a:t> </a:t>
            </a:r>
            <a:r>
              <a:rPr lang="el-GR" sz="2400" b="1" dirty="0"/>
              <a:t>για επιφάνεια 1 </a:t>
            </a:r>
            <a:r>
              <a:rPr lang="en-US" sz="2400" b="1" dirty="0"/>
              <a:t>ft</a:t>
            </a:r>
            <a:r>
              <a:rPr lang="el-GR" sz="2400" b="1" baseline="30000" dirty="0"/>
              <a:t>2</a:t>
            </a:r>
            <a:r>
              <a:rPr lang="el-GR" sz="2400" b="1" dirty="0"/>
              <a:t> και απόσταση 1 </a:t>
            </a:r>
            <a:r>
              <a:rPr lang="en-US" sz="2400" b="1" dirty="0"/>
              <a:t>ft</a:t>
            </a:r>
            <a:r>
              <a:rPr lang="el-GR" sz="2400" b="1" dirty="0"/>
              <a:t>.</a:t>
            </a:r>
          </a:p>
          <a:p>
            <a:pPr lvl="1" algn="just"/>
            <a:r>
              <a:rPr lang="en-GB" sz="2000" b="1" dirty="0" err="1"/>
              <a:t>Ισχύει</a:t>
            </a:r>
            <a:r>
              <a:rPr lang="fr-FR" sz="2000" b="1" dirty="0"/>
              <a:t>: 1 </a:t>
            </a:r>
            <a:r>
              <a:rPr lang="fr-FR" sz="2000" b="1" dirty="0" err="1"/>
              <a:t>Fc</a:t>
            </a:r>
            <a:r>
              <a:rPr lang="fr-FR" sz="2000" b="1" dirty="0"/>
              <a:t> = 10,76 Lux ,</a:t>
            </a:r>
            <a:r>
              <a:rPr lang="el-GR" sz="2000" b="1" dirty="0"/>
              <a:t> </a:t>
            </a:r>
            <a:r>
              <a:rPr lang="en-US" sz="2000" b="1" dirty="0"/>
              <a:t>      </a:t>
            </a:r>
            <a:r>
              <a:rPr lang="fr-FR" sz="2000" b="1" dirty="0"/>
              <a:t>1 Lux= </a:t>
            </a:r>
            <a:r>
              <a:rPr lang="fr-FR" sz="2000" b="1" dirty="0" smtClean="0"/>
              <a:t>0,093 </a:t>
            </a:r>
            <a:r>
              <a:rPr lang="fr-FR" sz="2000" b="1" dirty="0" err="1"/>
              <a:t>Fc</a:t>
            </a:r>
            <a:endParaRPr lang="el-GR" sz="2000" b="1" dirty="0"/>
          </a:p>
          <a:p>
            <a:pPr algn="just"/>
            <a:endParaRPr lang="en-US" sz="1600" b="1" dirty="0"/>
          </a:p>
          <a:p>
            <a:pPr algn="just"/>
            <a:r>
              <a:rPr lang="el-GR" sz="2400" b="1" u="sng" dirty="0"/>
              <a:t>Ροή φωτοσυνθετικών φωτονίων</a:t>
            </a:r>
            <a:r>
              <a:rPr lang="el-GR" sz="2400" b="1" dirty="0"/>
              <a:t> (</a:t>
            </a:r>
            <a:r>
              <a:rPr lang="en-US" sz="2400" b="1" dirty="0"/>
              <a:t>photosynthetic photon flux</a:t>
            </a:r>
            <a:r>
              <a:rPr lang="el-GR" sz="2400" b="1" dirty="0"/>
              <a:t>, </a:t>
            </a:r>
            <a:r>
              <a:rPr lang="en-US" sz="2400" b="1" dirty="0"/>
              <a:t>PPF</a:t>
            </a:r>
            <a:r>
              <a:rPr lang="el-GR" sz="2400" b="1" dirty="0"/>
              <a:t>): </a:t>
            </a:r>
            <a:r>
              <a:rPr lang="en-US" sz="2400" b="1" dirty="0"/>
              <a:t>moles</a:t>
            </a:r>
            <a:r>
              <a:rPr lang="el-GR" sz="2400" b="1" dirty="0"/>
              <a:t> φωτονίων ανά </a:t>
            </a:r>
            <a:r>
              <a:rPr lang="en-US" sz="2400" b="1" dirty="0"/>
              <a:t>sec</a:t>
            </a:r>
            <a:r>
              <a:rPr lang="el-GR" sz="2400" b="1" dirty="0"/>
              <a:t> και</a:t>
            </a:r>
            <a:r>
              <a:rPr lang="en-US" sz="2400" b="1" dirty="0"/>
              <a:t> m</a:t>
            </a:r>
            <a:r>
              <a:rPr lang="en-US" sz="2400" b="1" baseline="30000" dirty="0"/>
              <a:t>2</a:t>
            </a:r>
            <a:endParaRPr lang="el-GR" sz="2400" b="1" baseline="30000" dirty="0"/>
          </a:p>
          <a:p>
            <a:pPr lvl="1" algn="just"/>
            <a:r>
              <a:rPr lang="el-GR" sz="2000" b="1" dirty="0"/>
              <a:t>Μονάδα μέτρησης: μ</a:t>
            </a:r>
            <a:r>
              <a:rPr lang="en-US" sz="2000" b="1" dirty="0"/>
              <a:t>mol s</a:t>
            </a:r>
            <a:r>
              <a:rPr lang="el-GR" sz="2000" b="1" baseline="30000" dirty="0"/>
              <a:t>-1</a:t>
            </a:r>
            <a:r>
              <a:rPr lang="el-GR" sz="2000" b="1" dirty="0"/>
              <a:t> </a:t>
            </a:r>
            <a:r>
              <a:rPr lang="en-US" sz="2000" b="1" dirty="0"/>
              <a:t>m</a:t>
            </a:r>
            <a:r>
              <a:rPr lang="el-GR" sz="2000" b="1" baseline="30000" dirty="0"/>
              <a:t>-2   </a:t>
            </a:r>
            <a:r>
              <a:rPr lang="el-GR" sz="2000" b="1" dirty="0"/>
              <a:t>(1 </a:t>
            </a:r>
            <a:r>
              <a:rPr lang="en-US" sz="2000" b="1" dirty="0"/>
              <a:t>mol</a:t>
            </a:r>
            <a:r>
              <a:rPr lang="el-GR" sz="2000" b="1" dirty="0"/>
              <a:t> = 6,023×10</a:t>
            </a:r>
            <a:r>
              <a:rPr lang="el-GR" sz="2000" b="1" baseline="30000" dirty="0"/>
              <a:t>23</a:t>
            </a:r>
            <a:r>
              <a:rPr lang="el-GR" sz="2000" b="1" dirty="0"/>
              <a:t> φωτόνια). </a:t>
            </a:r>
          </a:p>
          <a:p>
            <a:pPr lvl="1" algn="just"/>
            <a:r>
              <a:rPr lang="el-GR" sz="2000" b="1" dirty="0"/>
              <a:t>Συχνά ο αριθμός των φωτονίων εκφράζεται σε </a:t>
            </a:r>
            <a:r>
              <a:rPr lang="en-US" sz="2000" b="1" dirty="0"/>
              <a:t>Einstein</a:t>
            </a:r>
            <a:r>
              <a:rPr lang="el-GR" sz="2000" b="1" dirty="0"/>
              <a:t> (Ε).</a:t>
            </a:r>
          </a:p>
          <a:p>
            <a:pPr lvl="1" algn="just"/>
            <a:r>
              <a:rPr lang="el-GR" sz="2000" b="1" dirty="0"/>
              <a:t>Ισχύει η αντιστοιχία 1 </a:t>
            </a:r>
            <a:r>
              <a:rPr lang="en-US" sz="2000" b="1" dirty="0"/>
              <a:t>Einstein</a:t>
            </a:r>
            <a:r>
              <a:rPr lang="el-GR" sz="2000" b="1" dirty="0"/>
              <a:t> = 1 </a:t>
            </a:r>
            <a:r>
              <a:rPr lang="en-US" sz="2000" b="1" dirty="0"/>
              <a:t>mol</a:t>
            </a:r>
            <a:r>
              <a:rPr lang="el-GR" sz="20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pPr algn="ctr"/>
            <a:r>
              <a:rPr lang="el-GR" b="0" u="sng" dirty="0">
                <a:solidFill>
                  <a:srgbClr val="008000"/>
                </a:solidFill>
              </a:rPr>
              <a:t>Ένταση κορεσμού (ΕΚ)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642350" cy="568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400" b="1" dirty="0"/>
              <a:t>Ένταση ΗΑ, πάνω από την οποία δεν αυξάνει η φωτοσύνθεση.</a:t>
            </a:r>
          </a:p>
          <a:p>
            <a:pPr>
              <a:lnSpc>
                <a:spcPct val="90000"/>
              </a:lnSpc>
            </a:pPr>
            <a:endParaRPr lang="el-GR" sz="2400" b="1" dirty="0"/>
          </a:p>
          <a:p>
            <a:pPr>
              <a:lnSpc>
                <a:spcPct val="90000"/>
              </a:lnSpc>
            </a:pPr>
            <a:r>
              <a:rPr lang="el-GR" sz="2400" b="1" dirty="0"/>
              <a:t>Η ΕΚ διαφέρει από φυτό σε φυτό.</a:t>
            </a:r>
          </a:p>
          <a:p>
            <a:pPr>
              <a:lnSpc>
                <a:spcPct val="90000"/>
              </a:lnSpc>
            </a:pPr>
            <a:endParaRPr lang="el-GR" sz="2400" b="1" dirty="0"/>
          </a:p>
          <a:p>
            <a:pPr>
              <a:lnSpc>
                <a:spcPct val="90000"/>
              </a:lnSpc>
            </a:pPr>
            <a:r>
              <a:rPr lang="el-GR" sz="2400" b="1" dirty="0"/>
              <a:t>Στα </a:t>
            </a:r>
            <a:r>
              <a:rPr lang="en-GB" sz="2400" b="1" dirty="0"/>
              <a:t>C</a:t>
            </a:r>
            <a:r>
              <a:rPr lang="el-GR" sz="2400" b="1" baseline="-18000" dirty="0"/>
              <a:t>3</a:t>
            </a:r>
            <a:r>
              <a:rPr lang="el-GR" sz="2400" b="1" dirty="0"/>
              <a:t> φυτά η ΕΚ κυμαίνεται μεταξύ:</a:t>
            </a:r>
          </a:p>
          <a:p>
            <a:pPr lvl="1">
              <a:lnSpc>
                <a:spcPct val="90000"/>
              </a:lnSpc>
            </a:pPr>
            <a:r>
              <a:rPr lang="el-GR" sz="2400" b="1" dirty="0"/>
              <a:t>100 - 300 </a:t>
            </a:r>
            <a:r>
              <a:rPr lang="en-GB" sz="2400" b="1" dirty="0"/>
              <a:t>W m</a:t>
            </a:r>
            <a:r>
              <a:rPr lang="el-GR" sz="2400" b="1" baseline="30000" dirty="0"/>
              <a:t>-2</a:t>
            </a:r>
            <a:r>
              <a:rPr lang="el-GR" sz="2400" b="1" dirty="0"/>
              <a:t> για ξεχωριστά φύλλα</a:t>
            </a:r>
          </a:p>
          <a:p>
            <a:pPr lvl="1">
              <a:lnSpc>
                <a:spcPct val="90000"/>
              </a:lnSpc>
            </a:pPr>
            <a:r>
              <a:rPr lang="el-GR" sz="2400" b="1" dirty="0"/>
              <a:t>350 - 800 </a:t>
            </a:r>
            <a:r>
              <a:rPr lang="en-GB" sz="2400" b="1" dirty="0"/>
              <a:t>W m</a:t>
            </a:r>
            <a:r>
              <a:rPr lang="el-GR" sz="2400" b="1" baseline="30000" dirty="0"/>
              <a:t>-2</a:t>
            </a:r>
            <a:r>
              <a:rPr lang="el-GR" sz="2400" b="1" dirty="0"/>
              <a:t> για ολόκληρη καλλιέργεια.</a:t>
            </a:r>
          </a:p>
          <a:p>
            <a:pPr>
              <a:lnSpc>
                <a:spcPct val="90000"/>
              </a:lnSpc>
            </a:pPr>
            <a:endParaRPr lang="el-GR" sz="2400" b="1" dirty="0"/>
          </a:p>
          <a:p>
            <a:pPr>
              <a:lnSpc>
                <a:spcPct val="90000"/>
              </a:lnSpc>
            </a:pPr>
            <a:r>
              <a:rPr lang="el-GR" sz="2400" b="1" dirty="0"/>
              <a:t>Στα </a:t>
            </a:r>
            <a:r>
              <a:rPr lang="en-GB" sz="2400" b="1" dirty="0"/>
              <a:t>C</a:t>
            </a:r>
            <a:r>
              <a:rPr lang="el-GR" sz="2400" b="1" baseline="-18000" dirty="0"/>
              <a:t>4</a:t>
            </a:r>
            <a:r>
              <a:rPr lang="el-GR" sz="2400" b="1" dirty="0"/>
              <a:t> φυτά δεν υπάρχει ΕΚ</a:t>
            </a:r>
          </a:p>
          <a:p>
            <a:pPr>
              <a:lnSpc>
                <a:spcPct val="90000"/>
              </a:lnSpc>
            </a:pPr>
            <a:endParaRPr lang="el-GR" sz="2400" b="1" dirty="0"/>
          </a:p>
          <a:p>
            <a:pPr>
              <a:lnSpc>
                <a:spcPct val="90000"/>
              </a:lnSpc>
            </a:pPr>
            <a:r>
              <a:rPr lang="el-GR" sz="2400" b="1" dirty="0"/>
              <a:t>Μέγιστη ένταση ΗΑ (καλοκαίρι): 1200 </a:t>
            </a:r>
            <a:r>
              <a:rPr lang="en-GB" sz="2400" b="1" dirty="0"/>
              <a:t>W m</a:t>
            </a:r>
            <a:r>
              <a:rPr lang="el-GR" sz="2400" b="1" baseline="30000" dirty="0"/>
              <a:t>-2</a:t>
            </a:r>
          </a:p>
          <a:p>
            <a:pPr>
              <a:lnSpc>
                <a:spcPct val="90000"/>
              </a:lnSpc>
            </a:pPr>
            <a:endParaRPr lang="el-GR" sz="2400" b="1" dirty="0"/>
          </a:p>
          <a:p>
            <a:pPr>
              <a:lnSpc>
                <a:spcPct val="90000"/>
              </a:lnSpc>
            </a:pPr>
            <a:r>
              <a:rPr lang="el-GR" sz="2400" b="1" dirty="0"/>
              <a:t>Μέγιστη μέση μηνιαία ένταση ΗΑ: 700 </a:t>
            </a:r>
            <a:r>
              <a:rPr lang="en-GB" sz="2400" b="1" dirty="0"/>
              <a:t>W m</a:t>
            </a:r>
            <a:r>
              <a:rPr lang="el-GR" sz="2400" b="1" baseline="30000" dirty="0"/>
              <a:t>-2</a:t>
            </a:r>
            <a:r>
              <a:rPr lang="el-GR" sz="2400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784976" cy="969963"/>
          </a:xfrm>
        </p:spPr>
        <p:txBody>
          <a:bodyPr/>
          <a:lstStyle/>
          <a:p>
            <a:r>
              <a:rPr lang="el-GR" b="0" u="sng" dirty="0">
                <a:solidFill>
                  <a:srgbClr val="008000"/>
                </a:solidFill>
              </a:rPr>
              <a:t>Σημείο αντισταθμίσεως (ΣΑ)</a:t>
            </a:r>
            <a:r>
              <a:rPr lang="el-GR" dirty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856662" cy="5327650"/>
          </a:xfrm>
        </p:spPr>
        <p:txBody>
          <a:bodyPr/>
          <a:lstStyle/>
          <a:p>
            <a:r>
              <a:rPr lang="el-GR" sz="2600" b="1" dirty="0"/>
              <a:t>Η ένταση της ηλιακής ακτινοβολίας στην οποία η βιομάζα που παράγεται με την φωτοσύνθεση ισούται με αυτή που καταναλώνεται με την αναπνοή.</a:t>
            </a:r>
          </a:p>
          <a:p>
            <a:endParaRPr lang="el-GR" sz="2600" b="1" dirty="0"/>
          </a:p>
          <a:p>
            <a:r>
              <a:rPr lang="el-GR" sz="2600" b="1" dirty="0"/>
              <a:t>Σ.Α. σε ξεχωριστά φύλλα: 3-10 </a:t>
            </a:r>
            <a:r>
              <a:rPr lang="en-GB" sz="2600" b="1" dirty="0"/>
              <a:t>W m</a:t>
            </a:r>
            <a:r>
              <a:rPr lang="el-GR" sz="2600" b="1" baseline="30000" dirty="0"/>
              <a:t>-2</a:t>
            </a:r>
            <a:r>
              <a:rPr lang="el-GR" sz="2600" b="1" dirty="0"/>
              <a:t> </a:t>
            </a:r>
          </a:p>
          <a:p>
            <a:endParaRPr lang="el-GR" sz="2600" b="1" dirty="0"/>
          </a:p>
          <a:p>
            <a:r>
              <a:rPr lang="el-GR" sz="2600" b="1" dirty="0"/>
              <a:t>Σ.Α. σε ολόκληρες φυτείες: 14-30 </a:t>
            </a:r>
            <a:r>
              <a:rPr lang="en-GB" sz="2600" b="1" dirty="0"/>
              <a:t>W m</a:t>
            </a:r>
            <a:r>
              <a:rPr lang="el-GR" sz="2600" b="1" baseline="30000" dirty="0"/>
              <a:t>-2</a:t>
            </a:r>
            <a:r>
              <a:rPr lang="el-GR" sz="2600" b="1" dirty="0"/>
              <a:t>. </a:t>
            </a:r>
          </a:p>
          <a:p>
            <a:endParaRPr lang="el-GR" sz="2600" b="1" dirty="0"/>
          </a:p>
          <a:p>
            <a:r>
              <a:rPr lang="el-GR" sz="2600" b="1" dirty="0"/>
              <a:t>Συνολική ημερήσια ηλιακή ενέργεια που αντιστοιχεί στο ΣΑ: 100 </a:t>
            </a:r>
            <a:r>
              <a:rPr lang="en-GB" sz="2600" b="1" dirty="0" err="1"/>
              <a:t>Wh</a:t>
            </a:r>
            <a:r>
              <a:rPr lang="en-GB" sz="2600" b="1" dirty="0"/>
              <a:t> m</a:t>
            </a:r>
            <a:r>
              <a:rPr lang="el-GR" sz="2600" b="1" baseline="30000" dirty="0"/>
              <a:t>-2</a:t>
            </a:r>
            <a:r>
              <a:rPr lang="el-GR" sz="2600" b="1" dirty="0"/>
              <a:t> </a:t>
            </a:r>
            <a:r>
              <a:rPr lang="en-GB" sz="2600" b="1" dirty="0"/>
              <a:t>d</a:t>
            </a:r>
            <a:r>
              <a:rPr lang="el-GR" sz="2600" b="1" baseline="30000" dirty="0"/>
              <a:t>-1</a:t>
            </a:r>
            <a:r>
              <a:rPr lang="el-GR" sz="2600" b="1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107504" y="5373216"/>
            <a:ext cx="8964488" cy="1440160"/>
          </a:xfrm>
        </p:spPr>
        <p:txBody>
          <a:bodyPr lIns="36000" tIns="0" rIns="36000" bIns="0"/>
          <a:lstStyle/>
          <a:p>
            <a:pPr algn="just">
              <a:lnSpc>
                <a:spcPct val="150000"/>
              </a:lnSpc>
            </a:pPr>
            <a:r>
              <a:rPr lang="el-GR" sz="1600" dirty="0" smtClean="0"/>
              <a:t>Σχέση μεταξύ της έντασης της ηλιακής ακτινοβολίας και της φωτοσύνθεσης σε επίπεδο φύλλου και σε επίπεδο καλλιέργειας. Το σημείο αντιστάθμισης επισημαίνεται με βέλη της μορφής (          ), ενώ η ένταση κορεσμού με βέλη της μορφής (          ). Βέλη με μαύρο ή γαλάζιο χρώμα επισημαίνουν τιμές σε ξεχωριστά φύλλα ή σε ολόκληρο το φυτό, αντίστοιχα.</a:t>
            </a:r>
          </a:p>
          <a:p>
            <a:endParaRPr lang="el-GR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956376" y="5949280"/>
            <a:ext cx="576064" cy="0"/>
          </a:xfrm>
          <a:prstGeom prst="straightConnector1">
            <a:avLst/>
          </a:prstGeom>
          <a:ln w="19050">
            <a:solidFill>
              <a:srgbClr val="6633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995936" y="6309320"/>
            <a:ext cx="576064" cy="0"/>
          </a:xfrm>
          <a:prstGeom prst="straightConnector1">
            <a:avLst/>
          </a:prstGeom>
          <a:ln w="19050">
            <a:solidFill>
              <a:srgbClr val="66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2513" name="Object 1"/>
          <p:cNvGraphicFramePr>
            <a:graphicFrameLocks noChangeAspect="1"/>
          </p:cNvGraphicFramePr>
          <p:nvPr/>
        </p:nvGraphicFramePr>
        <p:xfrm>
          <a:off x="1685925" y="155393"/>
          <a:ext cx="5622379" cy="5289831"/>
        </p:xfrm>
        <a:graphic>
          <a:graphicData uri="http://schemas.openxmlformats.org/presentationml/2006/ole">
            <p:oleObj spid="_x0000_s192513" name="Document" r:id="rId3" imgW="5770089" imgH="542877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107504" y="332656"/>
            <a:ext cx="2952328" cy="6336704"/>
          </a:xfrm>
        </p:spPr>
        <p:txBody>
          <a:bodyPr lIns="36000" tIns="0" rIns="36000" bIns="0"/>
          <a:lstStyle/>
          <a:p>
            <a:pPr algn="just">
              <a:lnSpc>
                <a:spcPct val="150000"/>
              </a:lnSpc>
            </a:pPr>
            <a:r>
              <a:rPr lang="el-GR" sz="1600" dirty="0" smtClean="0"/>
              <a:t>Επίδραση της έντασης της φωτοσυνθετικά ενεργής ακτινοβολίας στον ρυθμό φωτοσύνθεσης φύλλων αγγουριού για διαφορετικά επίπεδα </a:t>
            </a:r>
            <a:r>
              <a:rPr lang="en-US" sz="1600" dirty="0" smtClean="0"/>
              <a:t>CO</a:t>
            </a:r>
            <a:r>
              <a:rPr lang="el-GR" sz="1600" baseline="-25000" dirty="0" smtClean="0"/>
              <a:t>2</a:t>
            </a:r>
            <a:r>
              <a:rPr lang="el-GR" sz="1600" dirty="0" smtClean="0"/>
              <a:t> και θερμοκρασίας αέρα.</a:t>
            </a:r>
          </a:p>
          <a:p>
            <a:endParaRPr lang="el-GR" dirty="0"/>
          </a:p>
        </p:txBody>
      </p:sp>
      <p:graphicFrame>
        <p:nvGraphicFramePr>
          <p:cNvPr id="191497" name="Object 9"/>
          <p:cNvGraphicFramePr>
            <a:graphicFrameLocks noChangeAspect="1"/>
          </p:cNvGraphicFramePr>
          <p:nvPr/>
        </p:nvGraphicFramePr>
        <p:xfrm>
          <a:off x="3193925" y="38100"/>
          <a:ext cx="5770563" cy="6781800"/>
        </p:xfrm>
        <a:graphic>
          <a:graphicData uri="http://schemas.openxmlformats.org/presentationml/2006/ole">
            <p:oleObj spid="_x0000_s191497" name="Document" r:id="rId3" imgW="5770089" imgH="678200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85175" cy="1152128"/>
          </a:xfrm>
        </p:spPr>
        <p:txBody>
          <a:bodyPr/>
          <a:lstStyle/>
          <a:p>
            <a:pPr algn="ctr"/>
            <a:r>
              <a:rPr lang="el-GR" sz="3200" dirty="0" smtClean="0"/>
              <a:t>Επίδραση ολικής ηλιακής ενέργειας που δέχονται τα κηπευτικά</a:t>
            </a:r>
            <a:endParaRPr lang="el-GR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412776"/>
            <a:ext cx="4392488" cy="2376264"/>
          </a:xfrm>
          <a:ln w="19050">
            <a:solidFill>
              <a:srgbClr val="663300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el-GR" sz="2400" dirty="0" smtClean="0"/>
              <a:t>Η επάρκεια ηλιακής ενέργειας για φωτοσύνθεση σε επίπεδο καλλιέργειας εξαρτάται από την συνολική ενέργεια που δέχεται η καλλιέργεια στη διάρκεια μίας ημέρας.</a:t>
            </a:r>
            <a:endParaRPr lang="el-G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3933056"/>
            <a:ext cx="446449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Μονάδες μέτρησης ηλιακής ενέργειας:</a:t>
            </a:r>
          </a:p>
          <a:p>
            <a:endParaRPr lang="el-GR" sz="1200" dirty="0" smtClean="0"/>
          </a:p>
          <a:p>
            <a:r>
              <a:rPr lang="en-US" sz="2000" dirty="0" smtClean="0"/>
              <a:t>kJ m</a:t>
            </a:r>
            <a:r>
              <a:rPr lang="el-GR" sz="2000" baseline="30000" dirty="0" smtClean="0"/>
              <a:t>-2</a:t>
            </a:r>
            <a:r>
              <a:rPr lang="el-GR" sz="2000" dirty="0" smtClean="0"/>
              <a:t> </a:t>
            </a:r>
            <a:r>
              <a:rPr lang="en-US" sz="2000" dirty="0" smtClean="0"/>
              <a:t>d</a:t>
            </a:r>
            <a:r>
              <a:rPr lang="el-GR" sz="2000" baseline="30000" dirty="0" smtClean="0"/>
              <a:t>-1</a:t>
            </a:r>
            <a:r>
              <a:rPr lang="el-GR" sz="2000" dirty="0" smtClean="0"/>
              <a:t> (ή </a:t>
            </a:r>
            <a:r>
              <a:rPr lang="en-US" sz="2000" dirty="0" smtClean="0"/>
              <a:t>MJ m</a:t>
            </a:r>
            <a:r>
              <a:rPr lang="el-GR" sz="2000" baseline="30000" dirty="0" smtClean="0"/>
              <a:t>-2</a:t>
            </a:r>
            <a:r>
              <a:rPr lang="el-GR" sz="2000" dirty="0" smtClean="0"/>
              <a:t> </a:t>
            </a:r>
            <a:r>
              <a:rPr lang="en-US" sz="2000" dirty="0" smtClean="0"/>
              <a:t>d</a:t>
            </a:r>
            <a:r>
              <a:rPr lang="el-GR" sz="2000" baseline="30000" dirty="0" smtClean="0"/>
              <a:t>-1</a:t>
            </a:r>
            <a:r>
              <a:rPr lang="el-GR" sz="2000" dirty="0" smtClean="0"/>
              <a:t>), </a:t>
            </a:r>
          </a:p>
          <a:p>
            <a:endParaRPr lang="el-GR" sz="1200" dirty="0" smtClean="0"/>
          </a:p>
          <a:p>
            <a:r>
              <a:rPr lang="en-US" sz="2000" dirty="0" smtClean="0"/>
              <a:t>m</a:t>
            </a:r>
            <a:r>
              <a:rPr lang="el-GR" sz="2000" dirty="0" err="1" smtClean="0"/>
              <a:t>mol</a:t>
            </a:r>
            <a:r>
              <a:rPr lang="el-GR" sz="2000" dirty="0" smtClean="0"/>
              <a:t> m</a:t>
            </a:r>
            <a:r>
              <a:rPr lang="el-GR" sz="2000" baseline="30000" dirty="0" smtClean="0"/>
              <a:t>-2</a:t>
            </a:r>
            <a:r>
              <a:rPr lang="el-GR" sz="2000" dirty="0" smtClean="0"/>
              <a:t> d</a:t>
            </a:r>
            <a:r>
              <a:rPr lang="el-GR" sz="2000" baseline="30000" dirty="0" smtClean="0"/>
              <a:t>-1</a:t>
            </a:r>
            <a:r>
              <a:rPr lang="el-GR" sz="2000" dirty="0" smtClean="0"/>
              <a:t> (ή </a:t>
            </a:r>
            <a:r>
              <a:rPr lang="el-GR" sz="2000" dirty="0" err="1" smtClean="0"/>
              <a:t>mol</a:t>
            </a:r>
            <a:r>
              <a:rPr lang="el-GR" sz="2000" dirty="0" smtClean="0"/>
              <a:t> m</a:t>
            </a:r>
            <a:r>
              <a:rPr lang="el-GR" sz="2000" baseline="30000" dirty="0" smtClean="0"/>
              <a:t>-2</a:t>
            </a:r>
            <a:r>
              <a:rPr lang="el-GR" sz="2000" dirty="0" smtClean="0"/>
              <a:t> d</a:t>
            </a:r>
            <a:r>
              <a:rPr lang="el-GR" sz="2000" baseline="30000" dirty="0" smtClean="0"/>
              <a:t>-1</a:t>
            </a:r>
            <a:r>
              <a:rPr lang="el-GR" sz="2000" dirty="0" smtClean="0"/>
              <a:t>)</a:t>
            </a:r>
          </a:p>
          <a:p>
            <a:endParaRPr lang="el-GR" sz="1200" dirty="0" smtClean="0"/>
          </a:p>
          <a:p>
            <a:r>
              <a:rPr lang="en-US" sz="2000" dirty="0" err="1" smtClean="0"/>
              <a:t>Wh</a:t>
            </a:r>
            <a:r>
              <a:rPr lang="en-US" sz="2000" dirty="0" smtClean="0"/>
              <a:t> m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 d</a:t>
            </a:r>
            <a:r>
              <a:rPr lang="en-US" sz="2000" baseline="30000" dirty="0" smtClean="0"/>
              <a:t>-1</a:t>
            </a:r>
            <a:endParaRPr lang="el-GR" sz="2000" dirty="0" smtClean="0"/>
          </a:p>
          <a:p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539552" y="6093296"/>
            <a:ext cx="792088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1 </a:t>
            </a:r>
            <a:r>
              <a:rPr lang="en-US" sz="2000" dirty="0" err="1" smtClean="0"/>
              <a:t>Wh</a:t>
            </a:r>
            <a:r>
              <a:rPr lang="en-US" sz="2000" dirty="0" smtClean="0"/>
              <a:t> m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 d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= 3600 J m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 d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= 0,36 J cm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 d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= 1,656 </a:t>
            </a:r>
            <a:r>
              <a:rPr lang="el-GR" sz="2000" dirty="0" smtClean="0"/>
              <a:t>μ</a:t>
            </a:r>
            <a:r>
              <a:rPr lang="en-US" sz="2000" dirty="0" smtClean="0"/>
              <a:t>mol cm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 d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</a:t>
            </a:r>
            <a:endParaRPr lang="el-GR" sz="2000" dirty="0"/>
          </a:p>
        </p:txBody>
      </p:sp>
      <p:pic>
        <p:nvPicPr>
          <p:cNvPr id="8" name="Picture 7" descr="Fig-4.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6016" y="1412776"/>
            <a:ext cx="4248472" cy="3744416"/>
          </a:xfrm>
          <a:prstGeom prst="rect">
            <a:avLst/>
          </a:prstGeom>
        </p:spPr>
      </p:pic>
      <p:sp>
        <p:nvSpPr>
          <p:cNvPr id="237570" name="Text Box 2"/>
          <p:cNvSpPr txBox="1">
            <a:spLocks noChangeArrowheads="1"/>
          </p:cNvSpPr>
          <p:nvPr/>
        </p:nvSpPr>
        <p:spPr bwMode="auto">
          <a:xfrm>
            <a:off x="4788024" y="1484784"/>
            <a:ext cx="363537" cy="2997076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</p:spPr>
        <p:txBody>
          <a:bodyPr vert="vert270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Παραγωγή καρπών εβδομάδας (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kg</a:t>
            </a: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</a:t>
            </a:r>
            <a:r>
              <a:rPr kumimoji="0" lang="el-GR" sz="1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-2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7571" name="Text Box 3"/>
          <p:cNvSpPr txBox="1">
            <a:spLocks noChangeArrowheads="1"/>
          </p:cNvSpPr>
          <p:nvPr/>
        </p:nvSpPr>
        <p:spPr bwMode="auto">
          <a:xfrm>
            <a:off x="5197921" y="4725144"/>
            <a:ext cx="3838575" cy="3238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Συνολική ηλιακή ενέργεια εβδομάδας (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GJ</a:t>
            </a: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</a:t>
            </a:r>
            <a:r>
              <a:rPr kumimoji="0" lang="el-GR" sz="1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-2</a:t>
            </a: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7572" name="Text Box 4"/>
          <p:cNvSpPr txBox="1">
            <a:spLocks noChangeArrowheads="1"/>
          </p:cNvSpPr>
          <p:nvPr/>
        </p:nvSpPr>
        <p:spPr bwMode="auto">
          <a:xfrm>
            <a:off x="5724128" y="1628800"/>
            <a:ext cx="965200" cy="3524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5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Υ</a:t>
            </a:r>
            <a:r>
              <a:rPr kumimoji="0" lang="el-GR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= 20</a:t>
            </a: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,</a:t>
            </a:r>
            <a:r>
              <a:rPr kumimoji="0" lang="el-GR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r>
              <a:rPr kumimoji="0" lang="el-GR" sz="15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Ε</a:t>
            </a: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7376864" y="3501008"/>
            <a:ext cx="1371600" cy="692497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Χωρίς σκίαση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Ελαφρά σκίαση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‘Έντονη σκίαση</a:t>
            </a:r>
            <a:endParaRPr kumimoji="0" lang="el-G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7164289" y="3789040"/>
            <a:ext cx="144016" cy="144016"/>
          </a:xfrm>
          <a:prstGeom prst="triangle">
            <a:avLst/>
          </a:prstGeom>
          <a:noFill/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Flowchart: Connector 13"/>
          <p:cNvSpPr/>
          <p:nvPr/>
        </p:nvSpPr>
        <p:spPr>
          <a:xfrm>
            <a:off x="7164288" y="4005064"/>
            <a:ext cx="144016" cy="144016"/>
          </a:xfrm>
          <a:prstGeom prst="flowChartConnector">
            <a:avLst/>
          </a:prstGeom>
          <a:solidFill>
            <a:srgbClr val="292929"/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7164288" y="3573016"/>
            <a:ext cx="144016" cy="144016"/>
          </a:xfrm>
          <a:prstGeom prst="rect">
            <a:avLst/>
          </a:prstGeom>
          <a:noFill/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640762" cy="918940"/>
          </a:xfrm>
        </p:spPr>
        <p:txBody>
          <a:bodyPr/>
          <a:lstStyle/>
          <a:p>
            <a:pPr algn="ctr"/>
            <a:r>
              <a:rPr lang="el-GR" sz="4000" b="0" u="sng" dirty="0">
                <a:solidFill>
                  <a:srgbClr val="009900"/>
                </a:solidFill>
              </a:rPr>
              <a:t>Διάρκεια ηλιακής ακτινοβολίας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00200"/>
            <a:ext cx="8785101" cy="4924425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l-GR" sz="2800" b="1" dirty="0"/>
              <a:t>Στην βοτανική καλείται </a:t>
            </a:r>
            <a:r>
              <a:rPr lang="el-GR" sz="2800" b="1" u="sng" dirty="0" err="1"/>
              <a:t>φωτοπερίοδος</a:t>
            </a:r>
            <a:endParaRPr lang="el-GR" sz="2800" b="1" u="sng" dirty="0"/>
          </a:p>
          <a:p>
            <a:pPr algn="just">
              <a:lnSpc>
                <a:spcPct val="80000"/>
              </a:lnSpc>
            </a:pPr>
            <a:endParaRPr lang="el-GR" sz="2800" b="1" dirty="0"/>
          </a:p>
          <a:p>
            <a:pPr algn="just">
              <a:lnSpc>
                <a:spcPct val="80000"/>
              </a:lnSpc>
            </a:pPr>
            <a:r>
              <a:rPr lang="el-GR" sz="2800" b="1" dirty="0"/>
              <a:t>Εξαρτάται από εποχή έτους και  γεωγραφικό πλάτος και όχι από καιρικές συνθήκες </a:t>
            </a:r>
          </a:p>
          <a:p>
            <a:pPr algn="just">
              <a:lnSpc>
                <a:spcPct val="80000"/>
              </a:lnSpc>
            </a:pPr>
            <a:endParaRPr lang="el-GR" sz="2800" b="1" dirty="0"/>
          </a:p>
          <a:p>
            <a:pPr algn="just">
              <a:lnSpc>
                <a:spcPct val="80000"/>
              </a:lnSpc>
            </a:pPr>
            <a:r>
              <a:rPr lang="el-GR" sz="2800" b="1" dirty="0"/>
              <a:t>Πολλά φυτά διαθέτουν βιοχημικούς μηχανισμούς αναγνώρισής της και με βάση αυτή καθορίζουν τον χρόνο:</a:t>
            </a:r>
          </a:p>
          <a:p>
            <a:pPr lvl="1" algn="just">
              <a:lnSpc>
                <a:spcPct val="80000"/>
              </a:lnSpc>
            </a:pPr>
            <a:r>
              <a:rPr lang="el-GR" b="1" dirty="0"/>
              <a:t>άνθησης, </a:t>
            </a:r>
          </a:p>
          <a:p>
            <a:pPr lvl="1" algn="just">
              <a:lnSpc>
                <a:spcPct val="80000"/>
              </a:lnSpc>
            </a:pPr>
            <a:r>
              <a:rPr lang="el-GR" b="1" dirty="0"/>
              <a:t>σχηματισμού υπόγειων αναπαραγωγικών οργάνων</a:t>
            </a:r>
          </a:p>
          <a:p>
            <a:pPr lvl="1" algn="just">
              <a:lnSpc>
                <a:spcPct val="80000"/>
              </a:lnSpc>
            </a:pPr>
            <a:r>
              <a:rPr lang="el-GR" b="1" dirty="0"/>
              <a:t>άρσης </a:t>
            </a:r>
            <a:r>
              <a:rPr lang="el-GR" b="1" dirty="0" smtClean="0"/>
              <a:t>λήθαργου σπόρων.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179512" y="404664"/>
            <a:ext cx="8784976" cy="17367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l-GR" sz="4800" dirty="0" smtClean="0"/>
              <a:t>ΠΑΡΑΜΕΤΡΟΙ ΕΝΑΕΡΙΟΥ ΠΕΡΙΒΑΛΛΟΝΤΟΣ</a:t>
            </a:r>
            <a:endParaRPr lang="el-GR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1691680" y="2348880"/>
            <a:ext cx="4968552" cy="2520280"/>
          </a:xfrm>
        </p:spPr>
        <p:txBody>
          <a:bodyPr/>
          <a:lstStyle/>
          <a:p>
            <a:pPr marL="355600" indent="-355600">
              <a:buClr>
                <a:srgbClr val="003300"/>
              </a:buClr>
              <a:buFont typeface="Wingdings" pitchFamily="2" charset="2"/>
              <a:buChar char="§"/>
            </a:pPr>
            <a:r>
              <a:rPr lang="el-GR" b="1" dirty="0" smtClean="0"/>
              <a:t>Συστατικά αέρα</a:t>
            </a:r>
          </a:p>
          <a:p>
            <a:pPr marL="355600" indent="-355600">
              <a:buClr>
                <a:srgbClr val="003300"/>
              </a:buClr>
              <a:buFont typeface="Wingdings" pitchFamily="2" charset="2"/>
              <a:buChar char="§"/>
            </a:pPr>
            <a:r>
              <a:rPr lang="el-GR" b="1" dirty="0" smtClean="0"/>
              <a:t>Ηλιακή ακτινοβολία</a:t>
            </a:r>
          </a:p>
          <a:p>
            <a:pPr marL="355600" indent="-355600">
              <a:buClr>
                <a:srgbClr val="003300"/>
              </a:buClr>
              <a:buFont typeface="Wingdings" pitchFamily="2" charset="2"/>
              <a:buChar char="§"/>
            </a:pPr>
            <a:r>
              <a:rPr lang="el-GR" b="1" dirty="0" smtClean="0"/>
              <a:t>Θερμοκρασία αέρα</a:t>
            </a:r>
          </a:p>
          <a:p>
            <a:pPr marL="355600" indent="-355600">
              <a:buClr>
                <a:srgbClr val="003300"/>
              </a:buClr>
              <a:buFont typeface="Wingdings" pitchFamily="2" charset="2"/>
              <a:buChar char="§"/>
            </a:pPr>
            <a:r>
              <a:rPr lang="el-GR" b="1" dirty="0" smtClean="0"/>
              <a:t>Υγρασία </a:t>
            </a:r>
            <a:r>
              <a:rPr lang="el-GR" b="1" dirty="0" smtClean="0"/>
              <a:t>αέρα</a:t>
            </a:r>
            <a:endParaRPr lang="el-GR" b="1" dirty="0" smtClean="0"/>
          </a:p>
          <a:p>
            <a:endParaRPr lang="el-GR" b="1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642350" cy="1278979"/>
          </a:xfrm>
        </p:spPr>
        <p:txBody>
          <a:bodyPr/>
          <a:lstStyle/>
          <a:p>
            <a:pPr algn="ctr"/>
            <a:r>
              <a:rPr lang="el-GR" sz="4000" b="0" u="sng" dirty="0">
                <a:solidFill>
                  <a:srgbClr val="333300"/>
                </a:solidFill>
              </a:rPr>
              <a:t>Διάκριση φυτών με βάση την </a:t>
            </a:r>
            <a:r>
              <a:rPr lang="el-GR" sz="4000" b="0" u="sng" dirty="0" err="1">
                <a:solidFill>
                  <a:srgbClr val="333300"/>
                </a:solidFill>
              </a:rPr>
              <a:t>φωτοπερίοδο</a:t>
            </a:r>
            <a:endParaRPr lang="el-GR" sz="4000" b="0" u="sng" dirty="0">
              <a:solidFill>
                <a:srgbClr val="333300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916113"/>
            <a:ext cx="8137525" cy="4214812"/>
          </a:xfrm>
        </p:spPr>
        <p:txBody>
          <a:bodyPr/>
          <a:lstStyle/>
          <a:p>
            <a:r>
              <a:rPr lang="el-GR" b="1" dirty="0"/>
              <a:t>Φυτά </a:t>
            </a:r>
            <a:r>
              <a:rPr lang="el-GR" b="1" dirty="0" smtClean="0"/>
              <a:t>μεγάλης </a:t>
            </a:r>
            <a:r>
              <a:rPr lang="el-GR" b="1" dirty="0" err="1" smtClean="0"/>
              <a:t>φωτοπεριόδου</a:t>
            </a:r>
            <a:r>
              <a:rPr lang="el-GR" dirty="0" smtClean="0"/>
              <a:t> </a:t>
            </a:r>
            <a:endParaRPr lang="el-GR" dirty="0"/>
          </a:p>
          <a:p>
            <a:endParaRPr lang="el-GR" dirty="0"/>
          </a:p>
          <a:p>
            <a:r>
              <a:rPr lang="el-GR" b="1" dirty="0"/>
              <a:t>Φυτά </a:t>
            </a:r>
            <a:r>
              <a:rPr lang="el-GR" b="1" dirty="0" smtClean="0"/>
              <a:t>μικρής </a:t>
            </a:r>
            <a:r>
              <a:rPr lang="el-GR" b="1" dirty="0" err="1" smtClean="0"/>
              <a:t>φωτοπεριόδου</a:t>
            </a:r>
            <a:r>
              <a:rPr lang="el-GR" dirty="0" smtClean="0"/>
              <a:t> </a:t>
            </a:r>
            <a:endParaRPr lang="el-GR" dirty="0"/>
          </a:p>
          <a:p>
            <a:endParaRPr lang="el-GR" dirty="0"/>
          </a:p>
          <a:p>
            <a:r>
              <a:rPr lang="el-GR" b="1" dirty="0"/>
              <a:t>Φυτά  ουδέτερα στη </a:t>
            </a:r>
            <a:r>
              <a:rPr lang="el-GR" b="1" dirty="0" err="1"/>
              <a:t>φωτοπερίοδο</a:t>
            </a:r>
            <a:r>
              <a:rPr lang="el-GR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5301208"/>
            <a:ext cx="792088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Όλα τα κηπευτικά θερμοκηπίου είναι ουδέτερα στη φωτοπερίοδο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00FF"/>
          </a:solidFill>
          <a:ln w="50800">
            <a:solidFill>
              <a:srgbClr val="6666FF"/>
            </a:solidFill>
          </a:ln>
        </p:spPr>
        <p:txBody>
          <a:bodyPr/>
          <a:lstStyle/>
          <a:p>
            <a:r>
              <a:rPr lang="el-GR" sz="6000" b="0">
                <a:solidFill>
                  <a:srgbClr val="99CC00"/>
                </a:solidFill>
              </a:rPr>
              <a:t>Θερμοκρασία αέρα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00200"/>
            <a:ext cx="8435280" cy="4852988"/>
          </a:xfrm>
        </p:spPr>
        <p:txBody>
          <a:bodyPr/>
          <a:lstStyle/>
          <a:p>
            <a:endParaRPr lang="el-GR" dirty="0"/>
          </a:p>
          <a:p>
            <a:pPr algn="just"/>
            <a:r>
              <a:rPr lang="el-GR" b="1" dirty="0">
                <a:solidFill>
                  <a:srgbClr val="336600"/>
                </a:solidFill>
              </a:rPr>
              <a:t>Καθοριστικής σημασίας για </a:t>
            </a:r>
            <a:r>
              <a:rPr lang="el-GR" b="1" dirty="0" smtClean="0">
                <a:solidFill>
                  <a:srgbClr val="336600"/>
                </a:solidFill>
              </a:rPr>
              <a:t>την αύξηση και ανάπτυξη των </a:t>
            </a:r>
            <a:r>
              <a:rPr lang="el-GR" b="1" dirty="0">
                <a:solidFill>
                  <a:srgbClr val="336600"/>
                </a:solidFill>
              </a:rPr>
              <a:t>φυτών.</a:t>
            </a:r>
          </a:p>
          <a:p>
            <a:pPr algn="just"/>
            <a:endParaRPr lang="el-GR" b="1" dirty="0">
              <a:solidFill>
                <a:srgbClr val="336600"/>
              </a:solidFill>
            </a:endParaRPr>
          </a:p>
          <a:p>
            <a:pPr algn="just"/>
            <a:r>
              <a:rPr lang="el-GR" b="1" dirty="0">
                <a:solidFill>
                  <a:srgbClr val="336600"/>
                </a:solidFill>
              </a:rPr>
              <a:t>Επηρεάζει την ταχύτητα των </a:t>
            </a:r>
            <a:r>
              <a:rPr lang="el-GR" b="1" dirty="0" err="1">
                <a:solidFill>
                  <a:srgbClr val="336600"/>
                </a:solidFill>
              </a:rPr>
              <a:t>ενζυμικών</a:t>
            </a:r>
            <a:r>
              <a:rPr lang="el-GR" b="1" dirty="0">
                <a:solidFill>
                  <a:srgbClr val="336600"/>
                </a:solidFill>
              </a:rPr>
              <a:t> αντιδράσεων και μέσω αυτών:</a:t>
            </a:r>
          </a:p>
          <a:p>
            <a:pPr lvl="1" algn="just"/>
            <a:r>
              <a:rPr lang="el-GR" b="1" dirty="0">
                <a:solidFill>
                  <a:srgbClr val="336600"/>
                </a:solidFill>
              </a:rPr>
              <a:t> φωτοσύνθεση, </a:t>
            </a:r>
          </a:p>
          <a:p>
            <a:pPr lvl="1" algn="just"/>
            <a:r>
              <a:rPr lang="el-GR" b="1" dirty="0">
                <a:solidFill>
                  <a:srgbClr val="336600"/>
                </a:solidFill>
              </a:rPr>
              <a:t>αναπνοή, </a:t>
            </a:r>
          </a:p>
          <a:p>
            <a:pPr lvl="1" algn="just"/>
            <a:r>
              <a:rPr lang="el-GR" b="1" dirty="0">
                <a:solidFill>
                  <a:srgbClr val="336600"/>
                </a:solidFill>
              </a:rPr>
              <a:t>διαπνοή.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2008" y="260648"/>
            <a:ext cx="3059832" cy="3456384"/>
          </a:xfrm>
          <a:solidFill>
            <a:srgbClr val="99FF99"/>
          </a:solidFill>
        </p:spPr>
        <p:txBody>
          <a:bodyPr/>
          <a:lstStyle/>
          <a:p>
            <a:pPr algn="just"/>
            <a:r>
              <a:rPr lang="el-GR" sz="2000" dirty="0" smtClean="0"/>
              <a:t>Επίδραση θερμοκρασίας αέρα στην φωτοσύνθεση: </a:t>
            </a:r>
          </a:p>
          <a:p>
            <a:pPr algn="just"/>
            <a:endParaRPr lang="el-GR" sz="2000" dirty="0" smtClean="0"/>
          </a:p>
          <a:p>
            <a:pPr algn="just"/>
            <a:r>
              <a:rPr lang="en-US" sz="2000" dirty="0" smtClean="0"/>
              <a:t>A</a:t>
            </a:r>
            <a:r>
              <a:rPr lang="el-GR" sz="2000" dirty="0" smtClean="0"/>
              <a:t>: σε συγκέντρωση </a:t>
            </a:r>
            <a:r>
              <a:rPr lang="en-US" sz="2000" dirty="0" smtClean="0"/>
              <a:t>CO</a:t>
            </a:r>
            <a:r>
              <a:rPr lang="el-GR" sz="2000" baseline="-25000" dirty="0" smtClean="0"/>
              <a:t>2</a:t>
            </a:r>
            <a:r>
              <a:rPr lang="el-GR" sz="2000" dirty="0" smtClean="0"/>
              <a:t> που έχει αυξηθεί στο επίπεδο του κορεσμού</a:t>
            </a:r>
          </a:p>
          <a:p>
            <a:pPr algn="just"/>
            <a:endParaRPr lang="el-GR" sz="2000" dirty="0" smtClean="0"/>
          </a:p>
          <a:p>
            <a:pPr algn="just"/>
            <a:r>
              <a:rPr lang="el-GR" sz="2000" dirty="0" smtClean="0"/>
              <a:t>Β: σε ατμοσφαιρική συγκέντρωση </a:t>
            </a:r>
            <a:r>
              <a:rPr lang="en-US" sz="2000" dirty="0" smtClean="0"/>
              <a:t>CO</a:t>
            </a:r>
            <a:r>
              <a:rPr lang="el-GR" sz="2000" baseline="-25000" dirty="0" smtClean="0"/>
              <a:t>2</a:t>
            </a:r>
            <a:r>
              <a:rPr lang="el-GR" sz="2000" dirty="0" smtClean="0"/>
              <a:t>.</a:t>
            </a:r>
          </a:p>
          <a:p>
            <a:pPr algn="just"/>
            <a:endParaRPr lang="el-GR" sz="2000" dirty="0"/>
          </a:p>
        </p:txBody>
      </p:sp>
      <p:pic>
        <p:nvPicPr>
          <p:cNvPr id="243713" name="Picture 12" descr="Fig-4.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0194" y="188640"/>
            <a:ext cx="5557601" cy="6336704"/>
          </a:xfrm>
          <a:prstGeom prst="rect">
            <a:avLst/>
          </a:prstGeom>
          <a:noFill/>
        </p:spPr>
      </p:pic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3203848" y="188640"/>
            <a:ext cx="288032" cy="63367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vert270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Ρυθμός φωτοσύνθεσης (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mm</a:t>
            </a:r>
            <a:r>
              <a:rPr kumimoji="0" lang="en-US" sz="15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CO</a:t>
            </a:r>
            <a:r>
              <a:rPr kumimoji="0" lang="en-US" sz="15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cm</a:t>
            </a:r>
            <a:r>
              <a:rPr kumimoji="0" lang="en-US" sz="15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-2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h</a:t>
            </a:r>
            <a:r>
              <a:rPr kumimoji="0" lang="en-US" sz="15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-1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5868144" y="1777380"/>
            <a:ext cx="1762125" cy="571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</a:t>
            </a:r>
            <a:r>
              <a:rPr kumimoji="0" lang="en-US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σε συγκέντρωση κορεσμού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3717" name="AutoShape 5"/>
          <p:cNvSpPr>
            <a:spLocks noChangeShapeType="1"/>
          </p:cNvSpPr>
          <p:nvPr/>
        </p:nvSpPr>
        <p:spPr bwMode="auto">
          <a:xfrm flipH="1">
            <a:off x="7354019" y="1556792"/>
            <a:ext cx="314325" cy="22860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43718" name="Text Box 6"/>
          <p:cNvSpPr txBox="1">
            <a:spLocks noChangeArrowheads="1"/>
          </p:cNvSpPr>
          <p:nvPr/>
        </p:nvSpPr>
        <p:spPr bwMode="auto">
          <a:xfrm>
            <a:off x="5364088" y="4509120"/>
            <a:ext cx="1800200" cy="571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8000" tIns="10800" rIns="18000" bIns="1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</a:t>
            </a:r>
            <a:r>
              <a:rPr kumimoji="0" lang="en-US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σε φυσική συγκέντρωση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3719" name="AutoShape 7"/>
          <p:cNvSpPr>
            <a:spLocks noChangeShapeType="1"/>
          </p:cNvSpPr>
          <p:nvPr/>
        </p:nvSpPr>
        <p:spPr bwMode="auto">
          <a:xfrm flipH="1">
            <a:off x="6806530" y="4293096"/>
            <a:ext cx="285750" cy="21907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437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43722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43723" name="Rectangle 11"/>
          <p:cNvSpPr>
            <a:spLocks noChangeArrowheads="1"/>
          </p:cNvSpPr>
          <p:nvPr/>
        </p:nvSpPr>
        <p:spPr bwMode="auto">
          <a:xfrm>
            <a:off x="0" y="6267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203848" y="6381329"/>
            <a:ext cx="5760640" cy="2880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Θερμοκρασία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15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700" y="244475"/>
            <a:ext cx="8385175" cy="1096293"/>
          </a:xfrm>
          <a:solidFill>
            <a:srgbClr val="CCFFFF"/>
          </a:solidFill>
        </p:spPr>
        <p:txBody>
          <a:bodyPr/>
          <a:lstStyle/>
          <a:p>
            <a:r>
              <a:rPr lang="el-GR" dirty="0" smtClean="0"/>
              <a:t>Η έννοια της </a:t>
            </a:r>
            <a:r>
              <a:rPr lang="el-GR" dirty="0" err="1" smtClean="0"/>
              <a:t>βαθμοημέρας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594030" cy="4968552"/>
          </a:xfrm>
        </p:spPr>
        <p:txBody>
          <a:bodyPr/>
          <a:lstStyle/>
          <a:p>
            <a:pPr algn="just"/>
            <a:r>
              <a:rPr lang="el-GR" sz="2400" dirty="0" smtClean="0"/>
              <a:t>Οι </a:t>
            </a:r>
            <a:r>
              <a:rPr lang="el-GR" sz="2400" dirty="0" smtClean="0"/>
              <a:t>βαθμοημέρες </a:t>
            </a:r>
            <a:r>
              <a:rPr lang="el-GR" sz="2400" dirty="0" smtClean="0"/>
              <a:t>ορίζονται ως το άθροισμα των γινομένων μεταξύ της μέσης θερμοκρασίας ημέρας πάνω από ένα βασικό επίπεδο (π.χ. 4 </a:t>
            </a:r>
            <a:r>
              <a:rPr lang="el-GR" sz="2400" baseline="30000" dirty="0" smtClean="0"/>
              <a:t>ο</a:t>
            </a:r>
            <a:r>
              <a:rPr lang="en-US" sz="2400" dirty="0" smtClean="0"/>
              <a:t>C </a:t>
            </a:r>
            <a:r>
              <a:rPr lang="el-GR" sz="2400" dirty="0" smtClean="0"/>
              <a:t>στην τομάτα) και των ημερών που σημειώθηκε η συγκεκριμένη μέση θερμοκρασία.  </a:t>
            </a:r>
          </a:p>
          <a:p>
            <a:pPr algn="just"/>
            <a:endParaRPr lang="el-GR" sz="2400" dirty="0" smtClean="0"/>
          </a:p>
          <a:p>
            <a:pPr algn="just"/>
            <a:r>
              <a:rPr lang="el-GR" sz="2400" dirty="0" smtClean="0"/>
              <a:t>Λόγω της καθοριστικής σημασίας που έχει η θερμοκρασία στον μεταβολισμό των φυτών, ο ρυθμός αύξησης της φυτικής μάζας ενός λαχανικού καθώς και ο ρυθμός ανάπτυξής του είναι συνάρτηση των </a:t>
            </a:r>
            <a:r>
              <a:rPr lang="el-GR" sz="2400" dirty="0" smtClean="0"/>
              <a:t>βαθμοημερών </a:t>
            </a:r>
            <a:r>
              <a:rPr lang="el-GR" sz="2400" dirty="0" smtClean="0"/>
              <a:t>και όχι του χρόνου σε ημέρες.</a:t>
            </a:r>
            <a:endParaRPr lang="el-GR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51520" y="5805264"/>
            <a:ext cx="8640960" cy="804862"/>
          </a:xfrm>
        </p:spPr>
        <p:txBody>
          <a:bodyPr/>
          <a:lstStyle/>
          <a:p>
            <a:r>
              <a:rPr lang="el-GR" sz="2000" dirty="0" smtClean="0"/>
              <a:t>Σχέση μεταξύ θερμοκρασίας αέρα και ρυθμού αύξησης των καρπών της τομάτας </a:t>
            </a:r>
            <a:endParaRPr lang="el-GR" sz="2000" dirty="0"/>
          </a:p>
        </p:txBody>
      </p:sp>
      <p:sp>
        <p:nvSpPr>
          <p:cNvPr id="2447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44737" name="Picture 15" descr="Fig-4.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079" y="457200"/>
            <a:ext cx="5991225" cy="4324350"/>
          </a:xfrm>
          <a:prstGeom prst="rect">
            <a:avLst/>
          </a:prstGeom>
          <a:noFill/>
        </p:spPr>
      </p:pic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0" y="478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1"/>
            <a:ext cx="8385175" cy="792087"/>
          </a:xfrm>
        </p:spPr>
        <p:txBody>
          <a:bodyPr/>
          <a:lstStyle/>
          <a:p>
            <a:pPr algn="ctr"/>
            <a:r>
              <a:rPr lang="el-GR" dirty="0" smtClean="0"/>
              <a:t>Θερμοπεριοδισμός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256584"/>
          </a:xfrm>
        </p:spPr>
        <p:txBody>
          <a:bodyPr/>
          <a:lstStyle/>
          <a:p>
            <a:pPr algn="just"/>
            <a:r>
              <a:rPr lang="el-GR" sz="2400" dirty="0" smtClean="0"/>
              <a:t>Είναι και η διαφορά θερμοκρασίας ημέρας και νύχτας</a:t>
            </a:r>
          </a:p>
          <a:p>
            <a:pPr algn="just"/>
            <a:endParaRPr lang="el-GR" sz="1600" dirty="0" smtClean="0"/>
          </a:p>
          <a:p>
            <a:pPr algn="just"/>
            <a:r>
              <a:rPr lang="el-GR" sz="2400" dirty="0" smtClean="0"/>
              <a:t>Σχετικά χαμηλή θερμοκρασία νύχτας περιορίζει την κατανάλωση υδατανθράκων μέσω της αναπνοής, οπότε το ισοζύγιο της καθαρής φωτοσύνθεσης αυξάνεται. </a:t>
            </a:r>
          </a:p>
          <a:p>
            <a:pPr algn="just"/>
            <a:endParaRPr lang="el-GR" sz="1600" dirty="0" smtClean="0"/>
          </a:p>
          <a:p>
            <a:pPr algn="just"/>
            <a:r>
              <a:rPr lang="el-GR" sz="2400" dirty="0" smtClean="0"/>
              <a:t>Το αποτέλεσμα είναι η γρηγορότερη και πιο πλούσια αύξηση των φυτών. </a:t>
            </a:r>
          </a:p>
          <a:p>
            <a:pPr algn="just"/>
            <a:endParaRPr lang="el-GR" sz="1600" dirty="0" smtClean="0"/>
          </a:p>
          <a:p>
            <a:pPr algn="just"/>
            <a:r>
              <a:rPr lang="el-GR" sz="2400" dirty="0" smtClean="0"/>
              <a:t>Στην καλλιεργητική πράξη η επίδραση του θερμοπεριοδισμού λαμβάνεται υπόψη κυρίως στις καλλιέργειες θερμοκηπίου στις οποίες η θερμοκρασία νύχτας διατηρείται 5-6 </a:t>
            </a:r>
            <a:r>
              <a:rPr lang="el-GR" sz="2400" baseline="30000" dirty="0" smtClean="0"/>
              <a:t>ο</a:t>
            </a:r>
            <a:r>
              <a:rPr lang="en-US" sz="2400" dirty="0" smtClean="0"/>
              <a:t>C</a:t>
            </a:r>
            <a:r>
              <a:rPr lang="el-GR" sz="2400" dirty="0" smtClean="0"/>
              <a:t> χαμηλότερα από την ημέρα την ψυχρή εποχή του έτους εφόσον ο χώρος θερμαίνεται. </a:t>
            </a:r>
            <a:endParaRPr lang="el-GR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44475"/>
            <a:ext cx="8446839" cy="808261"/>
          </a:xfrm>
        </p:spPr>
        <p:txBody>
          <a:bodyPr/>
          <a:lstStyle/>
          <a:p>
            <a:pPr algn="ctr"/>
            <a:r>
              <a:rPr lang="el-GR" sz="4000" b="0" u="sng" dirty="0"/>
              <a:t>Ατμοσφαιρική υγρασία</a:t>
            </a:r>
            <a:r>
              <a:rPr lang="el-GR" sz="4000" dirty="0"/>
              <a:t> 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0768"/>
            <a:ext cx="8496300" cy="50688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dirty="0"/>
              <a:t>Επηρεάζει: </a:t>
            </a:r>
          </a:p>
          <a:p>
            <a:pPr lvl="1" algn="just">
              <a:lnSpc>
                <a:spcPct val="90000"/>
              </a:lnSpc>
            </a:pPr>
            <a:r>
              <a:rPr lang="el-GR" dirty="0"/>
              <a:t>την διαπνοή των φυτών και μέσω αυτής το υδατικό τους ισοζύγιο, </a:t>
            </a:r>
          </a:p>
          <a:p>
            <a:pPr lvl="1" algn="just">
              <a:lnSpc>
                <a:spcPct val="90000"/>
              </a:lnSpc>
            </a:pPr>
            <a:r>
              <a:rPr lang="el-GR" dirty="0"/>
              <a:t>την τροφοδότηση των κυττάρων του </a:t>
            </a:r>
            <a:r>
              <a:rPr lang="el-GR" dirty="0" err="1"/>
              <a:t>μεσοφύλλου</a:t>
            </a:r>
            <a:r>
              <a:rPr lang="el-GR" dirty="0"/>
              <a:t> με </a:t>
            </a:r>
            <a:r>
              <a:rPr lang="en-GB" dirty="0"/>
              <a:t>CO</a:t>
            </a:r>
            <a:r>
              <a:rPr lang="el-GR" baseline="-25000" dirty="0"/>
              <a:t>2</a:t>
            </a:r>
            <a:r>
              <a:rPr lang="el-GR" dirty="0"/>
              <a:t> μέσω των στοματίων,</a:t>
            </a:r>
          </a:p>
          <a:p>
            <a:pPr lvl="1" algn="just">
              <a:lnSpc>
                <a:spcPct val="90000"/>
              </a:lnSpc>
            </a:pPr>
            <a:r>
              <a:rPr lang="el-GR" dirty="0"/>
              <a:t>την εμφάνιση </a:t>
            </a:r>
            <a:r>
              <a:rPr lang="el-GR" dirty="0" smtClean="0"/>
              <a:t>μυκητολογικών και βακτηριολογικών </a:t>
            </a:r>
            <a:r>
              <a:rPr lang="el-GR" dirty="0"/>
              <a:t>ασθενειών. </a:t>
            </a:r>
          </a:p>
          <a:p>
            <a:pPr>
              <a:lnSpc>
                <a:spcPct val="90000"/>
              </a:lnSpc>
            </a:pPr>
            <a:endParaRPr lang="el-GR" dirty="0"/>
          </a:p>
          <a:p>
            <a:pPr algn="just">
              <a:lnSpc>
                <a:spcPct val="90000"/>
              </a:lnSpc>
            </a:pPr>
            <a:r>
              <a:rPr lang="el-GR" dirty="0"/>
              <a:t>Στα θερμοκήπια η υγρασία του αέρα μπορεί να ρυθμιστεί μέσω τεχνικών &amp; καλλιεργητικών επεμβάσεων.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5888"/>
            <a:ext cx="8640960" cy="1152872"/>
          </a:xfrm>
          <a:solidFill>
            <a:srgbClr val="FFFF99"/>
          </a:solidFill>
          <a:ln w="50800">
            <a:solidFill>
              <a:srgbClr val="008000"/>
            </a:solidFill>
          </a:ln>
        </p:spPr>
        <p:txBody>
          <a:bodyPr/>
          <a:lstStyle/>
          <a:p>
            <a:r>
              <a:rPr lang="el-GR" sz="4000" b="0" dirty="0">
                <a:solidFill>
                  <a:srgbClr val="008000"/>
                </a:solidFill>
              </a:rPr>
              <a:t>ΣΧΕΤΙΚΗ ΥΓΡΑΣΙΑ</a:t>
            </a:r>
            <a:r>
              <a:rPr lang="el-GR" sz="4000" dirty="0">
                <a:solidFill>
                  <a:srgbClr val="008000"/>
                </a:solidFill>
              </a:rPr>
              <a:t> </a:t>
            </a:r>
            <a:r>
              <a:rPr lang="el-GR" sz="4000" b="0" dirty="0">
                <a:solidFill>
                  <a:srgbClr val="008000"/>
                </a:solidFill>
              </a:rPr>
              <a:t>(</a:t>
            </a:r>
            <a:r>
              <a:rPr lang="en-US" sz="4000" b="0" i="1" dirty="0">
                <a:solidFill>
                  <a:srgbClr val="008000"/>
                </a:solidFill>
              </a:rPr>
              <a:t>RH</a:t>
            </a:r>
            <a:r>
              <a:rPr lang="el-GR" sz="4000" b="0" dirty="0">
                <a:solidFill>
                  <a:srgbClr val="008000"/>
                </a:solidFill>
              </a:rPr>
              <a:t>)</a:t>
            </a:r>
            <a:r>
              <a:rPr lang="el-GR" sz="4000" dirty="0">
                <a:solidFill>
                  <a:srgbClr val="008000"/>
                </a:solidFill>
              </a:rPr>
              <a:t> </a:t>
            </a:r>
            <a:r>
              <a:rPr lang="el-GR" sz="4000" b="0" dirty="0">
                <a:solidFill>
                  <a:srgbClr val="008000"/>
                </a:solidFill>
              </a:rPr>
              <a:t>ΑΕΡΑ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179512" y="1463873"/>
            <a:ext cx="871296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sz="2600" dirty="0" smtClean="0"/>
              <a:t>Η περιεκτικότητα του αέρα σε υγρασία συνήθως εκφράζεται ως </a:t>
            </a:r>
            <a:r>
              <a:rPr lang="el-GR" sz="2600" b="1" dirty="0" smtClean="0"/>
              <a:t>σχετική υγρασία</a:t>
            </a:r>
            <a:r>
              <a:rPr lang="el-GR" sz="2600" dirty="0" smtClean="0"/>
              <a:t> (</a:t>
            </a:r>
            <a:r>
              <a:rPr lang="en-US" sz="2600" i="1" dirty="0" smtClean="0"/>
              <a:t>RH</a:t>
            </a:r>
            <a:r>
              <a:rPr lang="el-GR" sz="2600" dirty="0" smtClean="0"/>
              <a:t>) του αέρα. </a:t>
            </a:r>
          </a:p>
          <a:p>
            <a:pPr algn="just">
              <a:spcBef>
                <a:spcPct val="50000"/>
              </a:spcBef>
            </a:pPr>
            <a:r>
              <a:rPr lang="el-GR" sz="2600" dirty="0" smtClean="0"/>
              <a:t>Η </a:t>
            </a:r>
            <a:r>
              <a:rPr lang="en-US" sz="2600" i="1" dirty="0" smtClean="0"/>
              <a:t>RH</a:t>
            </a:r>
            <a:r>
              <a:rPr lang="el-GR" sz="2600" dirty="0" smtClean="0"/>
              <a:t> είναι </a:t>
            </a:r>
            <a:r>
              <a:rPr lang="el-GR" sz="2600" dirty="0" err="1" smtClean="0"/>
              <a:t>αδιάστατο</a:t>
            </a:r>
            <a:r>
              <a:rPr lang="el-GR" sz="2600" dirty="0" smtClean="0"/>
              <a:t> μέγεθος και εκφράζει τον βαθμό κορεσμού του αέρα σε υδρατμούς. </a:t>
            </a:r>
          </a:p>
          <a:p>
            <a:pPr algn="just">
              <a:spcBef>
                <a:spcPct val="50000"/>
              </a:spcBef>
            </a:pPr>
            <a:r>
              <a:rPr lang="el-GR" sz="2600" dirty="0" smtClean="0"/>
              <a:t>Η </a:t>
            </a:r>
            <a:r>
              <a:rPr lang="en-US" sz="2600" i="1" dirty="0" smtClean="0"/>
              <a:t>RH</a:t>
            </a:r>
            <a:r>
              <a:rPr lang="el-GR" sz="2600" dirty="0" smtClean="0"/>
              <a:t> ορίζεται ως αναλογία (%) μεταξύ της μερικής τάσης των υδρατμών στον αέρα σε μία δεδομένη στιγμή (</a:t>
            </a:r>
            <a:r>
              <a:rPr lang="en-US" sz="2600" i="1" dirty="0" smtClean="0"/>
              <a:t>e</a:t>
            </a:r>
            <a:r>
              <a:rPr lang="en-US" sz="2600" i="1" baseline="-25000" dirty="0" smtClean="0"/>
              <a:t>a</a:t>
            </a:r>
            <a:r>
              <a:rPr lang="el-GR" sz="2600" dirty="0" smtClean="0"/>
              <a:t>) και της μερική τάσης σε κατάσταση κορεσμού στην συγκεκριμένη θερμοκρασία (</a:t>
            </a:r>
            <a:r>
              <a:rPr lang="en-US" sz="2600" i="1" dirty="0" err="1" smtClean="0"/>
              <a:t>e</a:t>
            </a:r>
            <a:r>
              <a:rPr lang="en-US" sz="2600" i="1" baseline="-25000" dirty="0" err="1" smtClean="0"/>
              <a:t>o</a:t>
            </a:r>
            <a:r>
              <a:rPr lang="el-GR" sz="2600" dirty="0" smtClean="0"/>
              <a:t>).</a:t>
            </a:r>
            <a:endParaRPr lang="el-GR" sz="2600" b="1" dirty="0">
              <a:latin typeface="Arial" charset="0"/>
            </a:endParaRP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3588401" y="5445224"/>
          <a:ext cx="2108150" cy="1152128"/>
        </p:xfrm>
        <a:graphic>
          <a:graphicData uri="http://schemas.openxmlformats.org/presentationml/2006/ole">
            <p:oleObj spid="_x0000_s82947" name="Εξίσωση" r:id="rId3" imgW="812447" imgH="444307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312317"/>
          </a:xfrm>
        </p:spPr>
        <p:txBody>
          <a:bodyPr/>
          <a:lstStyle/>
          <a:p>
            <a:pPr algn="just"/>
            <a:r>
              <a:rPr lang="el-GR" sz="2400" dirty="0" smtClean="0"/>
              <a:t>Μεταβολές της μερικής πίεσης των υδρατμών της ατμόσφαιρας σε κατάσταση κορεσμού (</a:t>
            </a:r>
            <a:r>
              <a:rPr lang="el-GR" sz="2400" i="1" dirty="0" err="1" smtClean="0"/>
              <a:t>e</a:t>
            </a:r>
            <a:r>
              <a:rPr lang="el-GR" sz="2400" i="1" baseline="-25000" dirty="0" err="1" smtClean="0"/>
              <a:t>o</a:t>
            </a:r>
            <a:r>
              <a:rPr lang="el-GR" sz="2400" dirty="0" smtClean="0"/>
              <a:t>) στο συνηθισμένο εύρος θερμοκρασιών (</a:t>
            </a:r>
            <a:r>
              <a:rPr lang="en-US" sz="2400" dirty="0" smtClean="0"/>
              <a:t>T</a:t>
            </a:r>
            <a:r>
              <a:rPr lang="el-GR" sz="2400" dirty="0" smtClean="0"/>
              <a:t>) ατμόσφαιρας.</a:t>
            </a:r>
            <a:endParaRPr lang="el-GR" sz="2400" dirty="0"/>
          </a:p>
        </p:txBody>
      </p:sp>
      <p:graphicFrame>
        <p:nvGraphicFramePr>
          <p:cNvPr id="6" name="Table Placeholder 5"/>
          <p:cNvGraphicFramePr>
            <a:graphicFrameLocks noGrp="1"/>
          </p:cNvGraphicFramePr>
          <p:nvPr>
            <p:ph type="tbl" idx="1"/>
          </p:nvPr>
        </p:nvGraphicFramePr>
        <p:xfrm>
          <a:off x="827584" y="1556792"/>
          <a:ext cx="7704856" cy="5112566"/>
        </p:xfrm>
        <a:graphic>
          <a:graphicData uri="http://schemas.openxmlformats.org/drawingml/2006/table">
            <a:tbl>
              <a:tblPr/>
              <a:tblGrid>
                <a:gridCol w="1925798"/>
                <a:gridCol w="1925798"/>
                <a:gridCol w="1926630"/>
                <a:gridCol w="1926630"/>
              </a:tblGrid>
              <a:tr h="213833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el-GR" sz="18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ο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C)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el-GR" sz="1800" i="1" baseline="-25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kPa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el-GR" sz="18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ο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C)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el-GR" sz="1800" i="1" baseline="-25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kPa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273">
                <a:tc>
                  <a:txBody>
                    <a:bodyPr/>
                    <a:lstStyle/>
                    <a:p>
                      <a:pPr marR="51943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5593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0.611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8323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Times New Roman"/>
                          <a:ea typeface="Times New Roman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1054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2.487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273">
                <a:tc>
                  <a:txBody>
                    <a:bodyPr/>
                    <a:lstStyle/>
                    <a:p>
                      <a:pPr marR="51943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5593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0.657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8323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1054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2.644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273">
                <a:tc>
                  <a:txBody>
                    <a:bodyPr/>
                    <a:lstStyle/>
                    <a:p>
                      <a:pPr marR="51943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5593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0.706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8323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1054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2.809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273">
                <a:tc>
                  <a:txBody>
                    <a:bodyPr/>
                    <a:lstStyle/>
                    <a:p>
                      <a:pPr marR="51943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5593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0.758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8323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Times New Roman"/>
                          <a:ea typeface="Times New Roman"/>
                        </a:rPr>
                        <a:t>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1054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2.984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273">
                <a:tc>
                  <a:txBody>
                    <a:bodyPr/>
                    <a:lstStyle/>
                    <a:p>
                      <a:pPr marR="51943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5593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0.813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8323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1054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3.168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273">
                <a:tc>
                  <a:txBody>
                    <a:bodyPr/>
                    <a:lstStyle/>
                    <a:p>
                      <a:pPr marR="51943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5593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0.872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8323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Times New Roman"/>
                          <a:ea typeface="Times New Roman"/>
                        </a:rPr>
                        <a:t>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1054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3.361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273">
                <a:tc>
                  <a:txBody>
                    <a:bodyPr/>
                    <a:lstStyle/>
                    <a:p>
                      <a:pPr marR="51943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5593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0.935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8323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Times New Roman"/>
                          <a:ea typeface="Times New Roman"/>
                        </a:rPr>
                        <a:t>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1054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3.565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273">
                <a:tc>
                  <a:txBody>
                    <a:bodyPr/>
                    <a:lstStyle/>
                    <a:p>
                      <a:pPr marR="51943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5593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1.002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8323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Times New Roman"/>
                          <a:ea typeface="Times New Roman"/>
                        </a:rPr>
                        <a:t>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1054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3.780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273">
                <a:tc>
                  <a:txBody>
                    <a:bodyPr/>
                    <a:lstStyle/>
                    <a:p>
                      <a:pPr marR="51943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5593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1.073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8323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1054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4.006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273">
                <a:tc>
                  <a:txBody>
                    <a:bodyPr/>
                    <a:lstStyle/>
                    <a:p>
                      <a:pPr marR="51943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5593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1.148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8323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1054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4.243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273">
                <a:tc>
                  <a:txBody>
                    <a:bodyPr/>
                    <a:lstStyle/>
                    <a:p>
                      <a:pPr marR="51943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5593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1.228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8323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1054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4.493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273">
                <a:tc>
                  <a:txBody>
                    <a:bodyPr/>
                    <a:lstStyle/>
                    <a:p>
                      <a:pPr marR="51943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5593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1.313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8323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1054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4.755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273">
                <a:tc>
                  <a:txBody>
                    <a:bodyPr/>
                    <a:lstStyle/>
                    <a:p>
                      <a:pPr marR="51943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5593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1.403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8323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1054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5.030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273">
                <a:tc>
                  <a:txBody>
                    <a:bodyPr/>
                    <a:lstStyle/>
                    <a:p>
                      <a:pPr marR="51943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5593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1.498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8323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1054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5.319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273">
                <a:tc>
                  <a:txBody>
                    <a:bodyPr/>
                    <a:lstStyle/>
                    <a:p>
                      <a:pPr marR="51943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5593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1.599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8323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1054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5.623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273">
                <a:tc>
                  <a:txBody>
                    <a:bodyPr/>
                    <a:lstStyle/>
                    <a:p>
                      <a:pPr marR="51943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5593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1.705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8323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1054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5.941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273">
                <a:tc>
                  <a:txBody>
                    <a:bodyPr/>
                    <a:lstStyle/>
                    <a:p>
                      <a:pPr marR="51943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5593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1.818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8323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1054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6.275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273">
                <a:tc>
                  <a:txBody>
                    <a:bodyPr/>
                    <a:lstStyle/>
                    <a:p>
                      <a:pPr marR="51943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Times New Roman"/>
                          <a:ea typeface="Times New Roman"/>
                        </a:rPr>
                        <a:t>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5593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1.938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8323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1054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6.625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273">
                <a:tc>
                  <a:txBody>
                    <a:bodyPr/>
                    <a:lstStyle/>
                    <a:p>
                      <a:pPr marR="51943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5593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2.064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8323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Times New Roman"/>
                          <a:ea typeface="Times New Roman"/>
                        </a:rPr>
                        <a:t>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1054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6.991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273">
                <a:tc>
                  <a:txBody>
                    <a:bodyPr/>
                    <a:lstStyle/>
                    <a:p>
                      <a:pPr marR="51943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Times New Roman"/>
                          <a:ea typeface="Times New Roman"/>
                        </a:rPr>
                        <a:t>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5593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2.197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8323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1054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7.376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273">
                <a:tc>
                  <a:txBody>
                    <a:bodyPr/>
                    <a:lstStyle/>
                    <a:p>
                      <a:pPr marR="51943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5593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2.338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83235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Times New Roman"/>
                          <a:ea typeface="Times New Roman"/>
                        </a:rPr>
                        <a:t>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1054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7.778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1"/>
            <a:ext cx="8385175" cy="792087"/>
          </a:xfrm>
        </p:spPr>
        <p:txBody>
          <a:bodyPr/>
          <a:lstStyle/>
          <a:p>
            <a:pPr algn="ctr"/>
            <a:r>
              <a:rPr lang="el-GR" sz="2800" dirty="0" smtClean="0"/>
              <a:t>Έλλειμμα πίεσης υδρατμών (ΕΠΥ) </a:t>
            </a:r>
            <a:br>
              <a:rPr lang="el-GR" sz="2800" dirty="0" smtClean="0"/>
            </a:br>
            <a:r>
              <a:rPr lang="el-GR" sz="2800" dirty="0" smtClean="0"/>
              <a:t>(έλλειμμα κορεσμού)</a:t>
            </a:r>
            <a:endParaRPr lang="el-GR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196752"/>
            <a:ext cx="8594030" cy="1235968"/>
          </a:xfrm>
        </p:spPr>
        <p:txBody>
          <a:bodyPr/>
          <a:lstStyle/>
          <a:p>
            <a:pPr marL="0" indent="0" algn="just">
              <a:buNone/>
            </a:pPr>
            <a:r>
              <a:rPr lang="el-GR" sz="2400" dirty="0" smtClean="0"/>
              <a:t>Η διαφορά μεταξύ της μερικής τάσης των υδρατμών αέρα σε μία δεδομένη στιγμή και της μερικής τάσης σε κατάσταση κορεσμού  (</a:t>
            </a:r>
            <a:r>
              <a:rPr lang="el-GR" sz="2400" i="1" dirty="0" err="1" smtClean="0"/>
              <a:t>e</a:t>
            </a:r>
            <a:r>
              <a:rPr lang="el-GR" sz="2400" i="1" baseline="-25000" dirty="0" err="1" smtClean="0"/>
              <a:t>o</a:t>
            </a:r>
            <a:r>
              <a:rPr lang="el-GR" sz="2400" i="1" dirty="0" smtClean="0"/>
              <a:t> - </a:t>
            </a:r>
            <a:r>
              <a:rPr lang="el-GR" sz="2400" i="1" dirty="0" err="1" smtClean="0"/>
              <a:t>e</a:t>
            </a:r>
            <a:r>
              <a:rPr lang="el-GR" sz="2400" i="1" baseline="-25000" dirty="0" err="1" smtClean="0"/>
              <a:t>a</a:t>
            </a:r>
            <a:r>
              <a:rPr lang="el-GR" sz="2400" dirty="0" smtClean="0"/>
              <a:t> ) καλείται ΕΠΥ (έλλειμμα κορεσμού). 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4725144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 smtClean="0"/>
              <a:t>Όσο μεγαλύτερο είναι το ΕΠΥ, τόσο χαμηλότερο γίνεται το υδατικό δυναμικό στον ατμοσφαιρικό αέρα και συνεπώς τόσο μεγαλύτερη απορροφητική δύναμη ασκεί η ατμόσφαιρα στο νερό των φύλλων. </a:t>
            </a:r>
            <a:endParaRPr lang="el-GR" sz="2400" dirty="0"/>
          </a:p>
        </p:txBody>
      </p:sp>
      <p:graphicFrame>
        <p:nvGraphicFramePr>
          <p:cNvPr id="253957" name="Object 5"/>
          <p:cNvGraphicFramePr>
            <a:graphicFrameLocks noChangeAspect="1"/>
          </p:cNvGraphicFramePr>
          <p:nvPr/>
        </p:nvGraphicFramePr>
        <p:xfrm>
          <a:off x="441672" y="3178175"/>
          <a:ext cx="8378800" cy="1114921"/>
        </p:xfrm>
        <a:graphic>
          <a:graphicData uri="http://schemas.openxmlformats.org/presentationml/2006/ole">
            <p:oleObj spid="_x0000_s253957" name="Document" r:id="rId3" imgW="5723356" imgH="499905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6513" y="188640"/>
            <a:ext cx="8496944" cy="1800200"/>
          </a:xfr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3300"/>
            </a:solidFill>
          </a:ln>
        </p:spPr>
        <p:txBody>
          <a:bodyPr/>
          <a:lstStyle/>
          <a:p>
            <a:pPr algn="ctr"/>
            <a:r>
              <a:rPr lang="el-GR" dirty="0" smtClean="0">
                <a:solidFill>
                  <a:srgbClr val="663300"/>
                </a:solidFill>
                <a:latin typeface="Verdana" pitchFamily="34" charset="0"/>
              </a:rPr>
              <a:t>Συστατικά α</a:t>
            </a:r>
            <a:r>
              <a:rPr lang="el-GR" sz="5400" dirty="0" smtClean="0">
                <a:solidFill>
                  <a:srgbClr val="663300"/>
                </a:solidFill>
                <a:latin typeface="Verdana" pitchFamily="34" charset="0"/>
              </a:rPr>
              <a:t>τμοσφαιρικού αέρα</a:t>
            </a:r>
            <a:endParaRPr lang="el-GR" sz="5400" dirty="0">
              <a:solidFill>
                <a:srgbClr val="663300"/>
              </a:solidFill>
              <a:latin typeface="Verdana" pitchFamily="34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132856"/>
            <a:ext cx="8424936" cy="3960440"/>
          </a:xfrm>
        </p:spPr>
        <p:txBody>
          <a:bodyPr/>
          <a:lstStyle/>
          <a:p>
            <a:pPr marL="540000" indent="-5400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n"/>
            </a:pPr>
            <a:r>
              <a:rPr lang="el-GR" sz="2800" b="1" dirty="0" smtClean="0">
                <a:solidFill>
                  <a:srgbClr val="990000"/>
                </a:solidFill>
              </a:rPr>
              <a:t>Οξυγόνο</a:t>
            </a:r>
          </a:p>
          <a:p>
            <a:pPr marL="540000" indent="-5400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n"/>
            </a:pPr>
            <a:endParaRPr lang="el-GR" sz="2800" b="1" dirty="0" smtClean="0">
              <a:solidFill>
                <a:srgbClr val="990000"/>
              </a:solidFill>
            </a:endParaRPr>
          </a:p>
          <a:p>
            <a:pPr marL="540000" indent="-5400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n"/>
            </a:pPr>
            <a:r>
              <a:rPr lang="el-GR" sz="2800" b="1" dirty="0" smtClean="0">
                <a:solidFill>
                  <a:srgbClr val="990000"/>
                </a:solidFill>
              </a:rPr>
              <a:t>Συγκέντρωση </a:t>
            </a:r>
            <a:r>
              <a:rPr lang="el-GR" sz="2800" b="1" dirty="0">
                <a:solidFill>
                  <a:srgbClr val="990000"/>
                </a:solidFill>
              </a:rPr>
              <a:t>διοξειδίου του </a:t>
            </a:r>
            <a:r>
              <a:rPr lang="el-GR" sz="2800" b="1" dirty="0" smtClean="0">
                <a:solidFill>
                  <a:srgbClr val="990000"/>
                </a:solidFill>
              </a:rPr>
              <a:t>άνθρακα</a:t>
            </a:r>
          </a:p>
          <a:p>
            <a:pPr marL="940050" lvl="2" indent="-5400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n"/>
            </a:pPr>
            <a:endParaRPr lang="el-GR" sz="2000" b="1" dirty="0" smtClean="0">
              <a:solidFill>
                <a:srgbClr val="990000"/>
              </a:solidFill>
            </a:endParaRPr>
          </a:p>
          <a:p>
            <a:pPr marL="540000" indent="-5400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n"/>
            </a:pPr>
            <a:r>
              <a:rPr lang="el-GR" sz="2800" b="1" dirty="0" smtClean="0">
                <a:solidFill>
                  <a:srgbClr val="990000"/>
                </a:solidFill>
              </a:rPr>
              <a:t>Ατμοσφαιρικοί ρύποι</a:t>
            </a:r>
          </a:p>
          <a:p>
            <a:pPr marL="540000" indent="-5400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n"/>
            </a:pPr>
            <a:endParaRPr lang="el-GR" sz="2800" b="1" dirty="0" smtClean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2008" y="404664"/>
            <a:ext cx="3059832" cy="2592288"/>
          </a:xfrm>
          <a:solidFill>
            <a:srgbClr val="CCFF33"/>
          </a:solidFill>
        </p:spPr>
        <p:txBody>
          <a:bodyPr lIns="36000" tIns="0" rIns="36000" bIns="0"/>
          <a:lstStyle/>
          <a:p>
            <a:pPr algn="just">
              <a:lnSpc>
                <a:spcPct val="150000"/>
              </a:lnSpc>
            </a:pPr>
            <a:r>
              <a:rPr lang="el-GR" sz="1800" dirty="0" smtClean="0"/>
              <a:t>Σχέση μεταξύ θερμοκρασίας αέρα (</a:t>
            </a:r>
            <a:r>
              <a:rPr lang="el-GR" sz="1800" i="1" dirty="0" smtClean="0"/>
              <a:t>Τ</a:t>
            </a:r>
            <a:r>
              <a:rPr lang="el-GR" sz="1800" i="1" baseline="-25000" dirty="0" smtClean="0"/>
              <a:t>α</a:t>
            </a:r>
            <a:r>
              <a:rPr lang="el-GR" sz="1800" dirty="0" smtClean="0"/>
              <a:t>) και μερικής τάσης υδρατμών αέρα στην κατάσταση κορεσμού (</a:t>
            </a:r>
            <a:r>
              <a:rPr lang="en-US" sz="1800" dirty="0" err="1" smtClean="0"/>
              <a:t>e</a:t>
            </a:r>
            <a:r>
              <a:rPr lang="en-US" sz="1800" baseline="-25000" dirty="0" err="1" smtClean="0"/>
              <a:t>o</a:t>
            </a:r>
            <a:r>
              <a:rPr lang="el-GR" sz="1800" dirty="0" smtClean="0"/>
              <a:t>), δηλαδή σε </a:t>
            </a:r>
            <a:r>
              <a:rPr lang="en-US" sz="1800" dirty="0" smtClean="0"/>
              <a:t>RH</a:t>
            </a:r>
            <a:r>
              <a:rPr lang="el-GR" sz="1800" dirty="0" smtClean="0"/>
              <a:t> 100%, καθώς και σε </a:t>
            </a:r>
            <a:r>
              <a:rPr lang="en-US" sz="1800" dirty="0" smtClean="0"/>
              <a:t>RH</a:t>
            </a:r>
            <a:r>
              <a:rPr lang="el-GR" sz="1800" dirty="0" smtClean="0"/>
              <a:t> 70% και 30%. </a:t>
            </a:r>
            <a:endParaRPr lang="el-GR" sz="1800" dirty="0"/>
          </a:p>
        </p:txBody>
      </p:sp>
      <p:sp>
        <p:nvSpPr>
          <p:cNvPr id="2529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5293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52937" name="Rectangle 9"/>
          <p:cNvSpPr>
            <a:spLocks noChangeArrowheads="1"/>
          </p:cNvSpPr>
          <p:nvPr/>
        </p:nvSpPr>
        <p:spPr bwMode="auto">
          <a:xfrm>
            <a:off x="0" y="6153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594928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/>
              <a:t>Τα αμφίδρομα βέλη απεικονίζουν το έλλειμμα πίεσης υδρατμών (ΕΠΥ) σε δύο διαφορετικές θερμοκρασίες αέρα (15 και 35 </a:t>
            </a:r>
            <a:r>
              <a:rPr lang="el-GR" baseline="30000" dirty="0" smtClean="0"/>
              <a:t>ο</a:t>
            </a:r>
            <a:r>
              <a:rPr lang="en-US" dirty="0" smtClean="0"/>
              <a:t>C</a:t>
            </a:r>
            <a:r>
              <a:rPr lang="el-GR" dirty="0" smtClean="0"/>
              <a:t>) για Σ.Υ. 70%.</a:t>
            </a:r>
            <a:endParaRPr lang="el-GR" dirty="0"/>
          </a:p>
        </p:txBody>
      </p:sp>
      <p:graphicFrame>
        <p:nvGraphicFramePr>
          <p:cNvPr id="259073" name="Object 1"/>
          <p:cNvGraphicFramePr>
            <a:graphicFrameLocks noChangeAspect="1"/>
          </p:cNvGraphicFramePr>
          <p:nvPr/>
        </p:nvGraphicFramePr>
        <p:xfrm>
          <a:off x="3193925" y="188640"/>
          <a:ext cx="5770563" cy="5848350"/>
        </p:xfrm>
        <a:graphic>
          <a:graphicData uri="http://schemas.openxmlformats.org/presentationml/2006/ole">
            <p:oleObj spid="_x0000_s259073" name="Document" r:id="rId3" imgW="5770089" imgH="5847698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88640"/>
            <a:ext cx="8784976" cy="1296144"/>
          </a:xfrm>
        </p:spPr>
        <p:txBody>
          <a:bodyPr/>
          <a:lstStyle/>
          <a:p>
            <a:pPr algn="ctr"/>
            <a:r>
              <a:rPr lang="el-GR" sz="3600" dirty="0" smtClean="0">
                <a:solidFill>
                  <a:srgbClr val="663300"/>
                </a:solidFill>
                <a:latin typeface="Verdana" pitchFamily="34" charset="0"/>
              </a:rPr>
              <a:t>Συγκέντρωση διοξειδίου του άνθρακα</a:t>
            </a:r>
            <a:endParaRPr lang="el-GR" sz="3600" dirty="0">
              <a:solidFill>
                <a:srgbClr val="663300"/>
              </a:solidFill>
              <a:latin typeface="Verdana" pitchFamily="34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1556792"/>
            <a:ext cx="8784976" cy="5112568"/>
          </a:xfrm>
        </p:spPr>
        <p:txBody>
          <a:bodyPr/>
          <a:lstStyle/>
          <a:p>
            <a:pPr marL="450850" lvl="2" indent="-379413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n"/>
            </a:pPr>
            <a:r>
              <a:rPr lang="el-GR" b="1" dirty="0" smtClean="0">
                <a:solidFill>
                  <a:srgbClr val="990000"/>
                </a:solidFill>
              </a:rPr>
              <a:t>Τείνει να αυξάνεται με την έναρξη της βιομηχανικής επανάστασης, λόγω των καυσαερίων</a:t>
            </a:r>
          </a:p>
          <a:p>
            <a:pPr marL="450850" lvl="2" indent="-379413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n"/>
            </a:pPr>
            <a:endParaRPr lang="el-GR" sz="1800" b="1" dirty="0" smtClean="0">
              <a:solidFill>
                <a:srgbClr val="990000"/>
              </a:solidFill>
            </a:endParaRPr>
          </a:p>
          <a:p>
            <a:pPr marL="450850" lvl="2" indent="-379413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n"/>
            </a:pPr>
            <a:r>
              <a:rPr lang="el-GR" b="1" dirty="0" smtClean="0">
                <a:solidFill>
                  <a:srgbClr val="990000"/>
                </a:solidFill>
              </a:rPr>
              <a:t>Σήμερα ανέρχεται σε 390 </a:t>
            </a:r>
            <a:r>
              <a:rPr lang="en-US" b="1" dirty="0" err="1" smtClean="0">
                <a:solidFill>
                  <a:srgbClr val="990000"/>
                </a:solidFill>
              </a:rPr>
              <a:t>ppm</a:t>
            </a:r>
            <a:r>
              <a:rPr lang="en-US" b="1" dirty="0" smtClean="0">
                <a:solidFill>
                  <a:srgbClr val="990000"/>
                </a:solidFill>
              </a:rPr>
              <a:t> </a:t>
            </a:r>
            <a:r>
              <a:rPr lang="el-GR" b="1" dirty="0" smtClean="0">
                <a:solidFill>
                  <a:srgbClr val="990000"/>
                </a:solidFill>
              </a:rPr>
              <a:t>περίπου</a:t>
            </a:r>
          </a:p>
          <a:p>
            <a:pPr marL="450850" lvl="2" indent="-379413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n"/>
            </a:pPr>
            <a:endParaRPr lang="el-GR" sz="1800" b="1" dirty="0" smtClean="0">
              <a:solidFill>
                <a:srgbClr val="990000"/>
              </a:solidFill>
            </a:endParaRPr>
          </a:p>
          <a:p>
            <a:pPr marL="450850" lvl="2" indent="-379413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n"/>
            </a:pPr>
            <a:r>
              <a:rPr lang="el-GR" b="1" dirty="0" smtClean="0">
                <a:solidFill>
                  <a:srgbClr val="990000"/>
                </a:solidFill>
              </a:rPr>
              <a:t>Αύξησή μέχρι περίπου 1000 </a:t>
            </a:r>
            <a:r>
              <a:rPr lang="en-US" b="1" dirty="0" err="1" smtClean="0">
                <a:solidFill>
                  <a:srgbClr val="990000"/>
                </a:solidFill>
              </a:rPr>
              <a:t>ppm</a:t>
            </a:r>
            <a:r>
              <a:rPr lang="en-US" b="1" dirty="0" smtClean="0">
                <a:solidFill>
                  <a:srgbClr val="990000"/>
                </a:solidFill>
              </a:rPr>
              <a:t> </a:t>
            </a:r>
            <a:r>
              <a:rPr lang="el-GR" b="1" dirty="0" smtClean="0">
                <a:solidFill>
                  <a:srgbClr val="990000"/>
                </a:solidFill>
              </a:rPr>
              <a:t>αυξάνει την παραγωγή</a:t>
            </a:r>
          </a:p>
          <a:p>
            <a:pPr marL="450850" lvl="2" indent="-379413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n"/>
            </a:pPr>
            <a:endParaRPr lang="el-GR" sz="1800" b="1" dirty="0" smtClean="0">
              <a:solidFill>
                <a:srgbClr val="990000"/>
              </a:solidFill>
            </a:endParaRPr>
          </a:p>
          <a:p>
            <a:pPr marL="450850" lvl="2" indent="-379413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n"/>
            </a:pPr>
            <a:r>
              <a:rPr lang="el-GR" b="1" dirty="0" smtClean="0">
                <a:solidFill>
                  <a:srgbClr val="990000"/>
                </a:solidFill>
              </a:rPr>
              <a:t>Πρόβλημα ανεπάρκειας στο θερμοκήπιο όταν δεν αερίζεται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07504" y="5229200"/>
            <a:ext cx="8964488" cy="14401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sz="2000" dirty="0" smtClean="0"/>
              <a:t>Επίδραση συγκέντρωσης </a:t>
            </a:r>
            <a:r>
              <a:rPr lang="en-US" sz="2000" dirty="0" smtClean="0"/>
              <a:t>CO</a:t>
            </a:r>
            <a:r>
              <a:rPr lang="el-GR" sz="2000" baseline="-25000" dirty="0" smtClean="0"/>
              <a:t>2</a:t>
            </a:r>
            <a:r>
              <a:rPr lang="el-GR" sz="2000" dirty="0" smtClean="0"/>
              <a:t> ατμοσφαιρικού αέρα στον ρυθμό παραγωγής βιομάζας σε καλλιέργειες μαρουλιού που αναπτύχθηκαν σε διαφορετικές θερμοκρασίες αέρα και διαφορετικά επίπεδα ηλιακής ενέργειας </a:t>
            </a:r>
            <a:endParaRPr lang="el-GR" sz="2000" dirty="0"/>
          </a:p>
        </p:txBody>
      </p:sp>
      <p:sp>
        <p:nvSpPr>
          <p:cNvPr id="22734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27342" name="Rectangle 14"/>
          <p:cNvSpPr>
            <a:spLocks noChangeArrowheads="1"/>
          </p:cNvSpPr>
          <p:nvPr/>
        </p:nvSpPr>
        <p:spPr bwMode="auto">
          <a:xfrm>
            <a:off x="0" y="61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7344" name="Rectangle 16"/>
          <p:cNvSpPr>
            <a:spLocks noChangeArrowheads="1"/>
          </p:cNvSpPr>
          <p:nvPr/>
        </p:nvSpPr>
        <p:spPr bwMode="auto">
          <a:xfrm>
            <a:off x="0" y="61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27345" name="Rectangle 17"/>
          <p:cNvSpPr>
            <a:spLocks noChangeArrowheads="1"/>
          </p:cNvSpPr>
          <p:nvPr/>
        </p:nvSpPr>
        <p:spPr bwMode="auto">
          <a:xfrm>
            <a:off x="0" y="472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3794" name="Object 18"/>
          <p:cNvGraphicFramePr>
            <a:graphicFrameLocks noChangeAspect="1"/>
          </p:cNvGraphicFramePr>
          <p:nvPr/>
        </p:nvGraphicFramePr>
        <p:xfrm>
          <a:off x="1091041" y="188640"/>
          <a:ext cx="6762037" cy="4911080"/>
        </p:xfrm>
        <a:graphic>
          <a:graphicData uri="http://schemas.openxmlformats.org/presentationml/2006/ole">
            <p:oleObj spid="_x0000_s203794" name="Document" r:id="rId3" imgW="5770089" imgH="4191786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6513" y="170336"/>
            <a:ext cx="8496944" cy="720080"/>
          </a:xfrm>
        </p:spPr>
        <p:txBody>
          <a:bodyPr/>
          <a:lstStyle/>
          <a:p>
            <a:pPr algn="ctr"/>
            <a:r>
              <a:rPr lang="el-GR" sz="4000" dirty="0" smtClean="0">
                <a:solidFill>
                  <a:srgbClr val="990000"/>
                </a:solidFill>
              </a:rPr>
              <a:t>Ατμοσφαιρικοί ρύποι</a:t>
            </a:r>
            <a:endParaRPr lang="el-GR" sz="4000" dirty="0">
              <a:solidFill>
                <a:srgbClr val="663300"/>
              </a:solidFill>
              <a:latin typeface="Verdana" pitchFamily="34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917268"/>
            <a:ext cx="8856984" cy="5824100"/>
          </a:xfrm>
        </p:spPr>
        <p:txBody>
          <a:bodyPr lIns="36000" tIns="36000" rIns="36000" bIns="36000"/>
          <a:lstStyle/>
          <a:p>
            <a:pPr marL="360000" lvl="1" indent="-3600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n"/>
            </a:pPr>
            <a:r>
              <a:rPr lang="el-GR" sz="2400" b="1" dirty="0" smtClean="0"/>
              <a:t>Προερχόμενοι από καυσαέρια βιομηχανίας - αυτοκινήτων </a:t>
            </a:r>
          </a:p>
          <a:p>
            <a:pPr marL="817200" lvl="4" indent="-3600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n"/>
            </a:pPr>
            <a:r>
              <a:rPr lang="el-GR" dirty="0" smtClean="0">
                <a:solidFill>
                  <a:srgbClr val="006600"/>
                </a:solidFill>
              </a:rPr>
              <a:t>όζον</a:t>
            </a:r>
            <a:r>
              <a:rPr lang="el-GR" dirty="0" smtClean="0"/>
              <a:t>, </a:t>
            </a:r>
          </a:p>
          <a:p>
            <a:pPr marL="817200" lvl="4" indent="-3600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n"/>
            </a:pPr>
            <a:r>
              <a:rPr lang="el-GR" dirty="0" smtClean="0"/>
              <a:t>διοξείδιο &amp; τριοξείδιο του θείου, </a:t>
            </a:r>
          </a:p>
          <a:p>
            <a:pPr marL="817200" lvl="4" indent="-3600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n"/>
            </a:pPr>
            <a:r>
              <a:rPr lang="el-GR" dirty="0" smtClean="0"/>
              <a:t>μονοξείδιο και διοξείδιο του άνθρακα, </a:t>
            </a:r>
          </a:p>
          <a:p>
            <a:pPr marL="817200" lvl="4" indent="-3600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n"/>
            </a:pPr>
            <a:r>
              <a:rPr lang="el-GR" dirty="0" smtClean="0"/>
              <a:t>διάφορα οξείδια του αζώτου, </a:t>
            </a:r>
          </a:p>
          <a:p>
            <a:pPr marL="817200" lvl="4" indent="-3600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n"/>
            </a:pPr>
            <a:r>
              <a:rPr lang="el-GR" dirty="0" smtClean="0"/>
              <a:t>Αλδεΰδες</a:t>
            </a:r>
          </a:p>
          <a:p>
            <a:pPr marL="360000" lvl="1" indent="-3600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n"/>
            </a:pPr>
            <a:r>
              <a:rPr lang="el-GR" sz="2400" b="1" dirty="0" smtClean="0">
                <a:solidFill>
                  <a:srgbClr val="990000"/>
                </a:solidFill>
              </a:rPr>
              <a:t>Προερχόμενοι από άλλες ανθρωπογενείς δραστηριότητες</a:t>
            </a:r>
          </a:p>
          <a:p>
            <a:pPr marL="817200" lvl="4" indent="-3600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n"/>
            </a:pPr>
            <a:r>
              <a:rPr lang="el-GR" b="1" dirty="0" smtClean="0">
                <a:solidFill>
                  <a:srgbClr val="006600"/>
                </a:solidFill>
              </a:rPr>
              <a:t>Καπνός</a:t>
            </a:r>
          </a:p>
          <a:p>
            <a:pPr marL="817200" lvl="4" indent="-3600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n"/>
            </a:pPr>
            <a:r>
              <a:rPr lang="el-GR" b="1" dirty="0" smtClean="0">
                <a:solidFill>
                  <a:srgbClr val="006600"/>
                </a:solidFill>
              </a:rPr>
              <a:t>Σκόνη</a:t>
            </a:r>
          </a:p>
          <a:p>
            <a:pPr marL="360000" lvl="1" indent="-3600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n"/>
            </a:pPr>
            <a:r>
              <a:rPr lang="el-GR" sz="2400" b="1" dirty="0" smtClean="0">
                <a:solidFill>
                  <a:srgbClr val="990000"/>
                </a:solidFill>
              </a:rPr>
              <a:t>Προερχόμενοι από άλλες φυσικές πηγές</a:t>
            </a:r>
          </a:p>
          <a:p>
            <a:pPr marL="817200" lvl="4" indent="-3600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n"/>
            </a:pPr>
            <a:r>
              <a:rPr lang="el-GR" b="1" dirty="0" smtClean="0">
                <a:solidFill>
                  <a:srgbClr val="006600"/>
                </a:solidFill>
              </a:rPr>
              <a:t>Αιθυλένιο (από υπερώριμα τμήματα φυτών)</a:t>
            </a:r>
          </a:p>
          <a:p>
            <a:pPr marL="817200" lvl="4" indent="-3600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n"/>
            </a:pPr>
            <a:r>
              <a:rPr lang="el-GR" b="1" dirty="0" smtClean="0">
                <a:solidFill>
                  <a:srgbClr val="006600"/>
                </a:solidFill>
              </a:rPr>
              <a:t>Αμμωνία (ζύμωση κοπριάς)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04800"/>
            <a:ext cx="8215064" cy="1331913"/>
          </a:xfrm>
        </p:spPr>
        <p:txBody>
          <a:bodyPr/>
          <a:lstStyle/>
          <a:p>
            <a:pPr algn="ctr"/>
            <a:r>
              <a:rPr lang="el-GR" sz="6000" b="0" u="sng" dirty="0"/>
              <a:t>Ηλιακή ακτινοβολία</a:t>
            </a:r>
            <a:endParaRPr lang="el-GR" sz="4000" u="sng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05000"/>
            <a:ext cx="8305998" cy="4191000"/>
          </a:xfrm>
        </p:spPr>
        <p:txBody>
          <a:bodyPr/>
          <a:lstStyle/>
          <a:p>
            <a:pPr marL="533400" indent="-533400" algn="ctr">
              <a:lnSpc>
                <a:spcPct val="90000"/>
              </a:lnSpc>
              <a:buFont typeface="Wingdings" pitchFamily="2" charset="2"/>
              <a:buNone/>
            </a:pPr>
            <a:r>
              <a:rPr lang="el-GR" sz="3000" b="1" dirty="0">
                <a:solidFill>
                  <a:srgbClr val="800000"/>
                </a:solidFill>
              </a:rPr>
              <a:t>Χαρακτηριστικά ηλιακής ακτινοβολίας που ενδιαφέρουν από βιολογική άποψη</a:t>
            </a:r>
            <a:r>
              <a:rPr lang="en-US" sz="3000" b="1" dirty="0">
                <a:solidFill>
                  <a:srgbClr val="800000"/>
                </a:solidFill>
              </a:rPr>
              <a:t>:</a:t>
            </a:r>
          </a:p>
          <a:p>
            <a:pPr marL="533400" indent="-533400" algn="ctr">
              <a:lnSpc>
                <a:spcPct val="90000"/>
              </a:lnSpc>
              <a:buFont typeface="Wingdings" pitchFamily="2" charset="2"/>
              <a:buNone/>
            </a:pPr>
            <a:endParaRPr lang="el-GR" sz="3000" b="1" dirty="0">
              <a:solidFill>
                <a:srgbClr val="FFCC00"/>
              </a:solidFill>
            </a:endParaRPr>
          </a:p>
          <a:p>
            <a:pPr marL="533400" indent="-533400">
              <a:lnSpc>
                <a:spcPct val="90000"/>
              </a:lnSpc>
            </a:pPr>
            <a:r>
              <a:rPr lang="el-GR" sz="2800" b="1" dirty="0"/>
              <a:t>Μήκος κύματος (ποιότητα), </a:t>
            </a:r>
            <a:endParaRPr lang="en-US" sz="2800" b="1" dirty="0"/>
          </a:p>
          <a:p>
            <a:pPr marL="533400" indent="-533400">
              <a:lnSpc>
                <a:spcPct val="90000"/>
              </a:lnSpc>
            </a:pPr>
            <a:endParaRPr lang="el-GR" sz="2800" b="1" dirty="0"/>
          </a:p>
          <a:p>
            <a:pPr marL="533400" indent="-533400">
              <a:lnSpc>
                <a:spcPct val="90000"/>
              </a:lnSpc>
            </a:pPr>
            <a:r>
              <a:rPr lang="el-GR" sz="2800" b="1" dirty="0"/>
              <a:t>Ένταση </a:t>
            </a:r>
            <a:r>
              <a:rPr lang="el-GR" sz="2800" b="1" dirty="0" smtClean="0"/>
              <a:t>(1</a:t>
            </a:r>
            <a:r>
              <a:rPr lang="el-GR" sz="2800" b="1" baseline="30000" dirty="0" smtClean="0"/>
              <a:t>η</a:t>
            </a:r>
            <a:r>
              <a:rPr lang="el-GR" sz="2800" b="1" dirty="0" smtClean="0"/>
              <a:t> συνιστώσα </a:t>
            </a:r>
            <a:r>
              <a:rPr lang="el-GR" sz="2800" b="1" dirty="0"/>
              <a:t>ποσότητας),</a:t>
            </a:r>
          </a:p>
          <a:p>
            <a:pPr marL="533400" indent="-533400">
              <a:lnSpc>
                <a:spcPct val="90000"/>
              </a:lnSpc>
            </a:pPr>
            <a:endParaRPr lang="el-GR" sz="2800" b="1" dirty="0"/>
          </a:p>
          <a:p>
            <a:pPr marL="533400" indent="-533400">
              <a:lnSpc>
                <a:spcPct val="90000"/>
              </a:lnSpc>
            </a:pPr>
            <a:r>
              <a:rPr lang="el-GR" sz="2800" b="1" dirty="0"/>
              <a:t>Διάρκεια αυτής στο 24ωρο </a:t>
            </a:r>
            <a:r>
              <a:rPr lang="el-GR" sz="2800" b="1" dirty="0" smtClean="0"/>
              <a:t>(2</a:t>
            </a:r>
            <a:r>
              <a:rPr lang="el-GR" sz="2800" b="1" baseline="30000" dirty="0" smtClean="0"/>
              <a:t>η</a:t>
            </a:r>
            <a:r>
              <a:rPr lang="el-GR" sz="2800" b="1" dirty="0" smtClean="0"/>
              <a:t> συνιστώσα </a:t>
            </a:r>
            <a:r>
              <a:rPr lang="el-GR" sz="2800" b="1" dirty="0"/>
              <a:t>ποσότητας).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856662" cy="1008063"/>
          </a:xfrm>
        </p:spPr>
        <p:txBody>
          <a:bodyPr/>
          <a:lstStyle/>
          <a:p>
            <a:pPr algn="ctr"/>
            <a:r>
              <a:rPr lang="el-GR" sz="3600" u="sng" dirty="0">
                <a:solidFill>
                  <a:srgbClr val="1C1C1C"/>
                </a:solidFill>
              </a:rPr>
              <a:t>Μήκος κύματος ηλιακής ακτινοβολίας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6085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l-GR" sz="2200" b="1" dirty="0" smtClean="0"/>
              <a:t>Ηλιακή ακτινοβολία</a:t>
            </a:r>
            <a:r>
              <a:rPr lang="el-GR" sz="2200" b="1" dirty="0"/>
              <a:t>: </a:t>
            </a:r>
          </a:p>
          <a:p>
            <a:pPr marL="606425" lvl="1" indent="-149225">
              <a:lnSpc>
                <a:spcPct val="120000"/>
              </a:lnSpc>
            </a:pPr>
            <a:r>
              <a:rPr lang="el-GR" sz="2200" b="1" dirty="0"/>
              <a:t> Περιλαμβάνει την άμεση και την διάχυτη ηλιακή ακτινοβολία.</a:t>
            </a:r>
          </a:p>
          <a:p>
            <a:pPr marL="606425" lvl="1" indent="-149225">
              <a:lnSpc>
                <a:spcPct val="120000"/>
              </a:lnSpc>
            </a:pPr>
            <a:r>
              <a:rPr lang="el-GR" sz="2200" b="1" dirty="0"/>
              <a:t> Πρόκειται για ηλεκτρομαγνητική ακτινοβολία με εύρος φάσματος 280-2500 </a:t>
            </a:r>
            <a:r>
              <a:rPr lang="en-GB" sz="2200" b="1" dirty="0"/>
              <a:t>nm</a:t>
            </a:r>
            <a:r>
              <a:rPr lang="el-GR" sz="2200" b="1" dirty="0"/>
              <a:t>. </a:t>
            </a:r>
          </a:p>
          <a:p>
            <a:pPr marL="1073150" lvl="2" indent="-268288">
              <a:lnSpc>
                <a:spcPct val="120000"/>
              </a:lnSpc>
            </a:pPr>
            <a:r>
              <a:rPr lang="el-GR" sz="2200" b="1" dirty="0" smtClean="0"/>
              <a:t>280-380 </a:t>
            </a:r>
            <a:r>
              <a:rPr lang="en-US" sz="2200" b="1" dirty="0"/>
              <a:t>nm</a:t>
            </a:r>
            <a:r>
              <a:rPr lang="el-GR" sz="2200" b="1" dirty="0"/>
              <a:t>: Υπεριώδης ΗΑ</a:t>
            </a:r>
          </a:p>
          <a:p>
            <a:pPr marL="1073150" lvl="2" indent="-268288">
              <a:lnSpc>
                <a:spcPct val="120000"/>
              </a:lnSpc>
            </a:pPr>
            <a:r>
              <a:rPr lang="el-GR" sz="2200" b="1" dirty="0"/>
              <a:t>380 – </a:t>
            </a:r>
            <a:r>
              <a:rPr lang="el-GR" sz="2200" b="1" dirty="0" smtClean="0"/>
              <a:t>780 </a:t>
            </a:r>
            <a:r>
              <a:rPr lang="en-US" sz="2200" b="1" dirty="0"/>
              <a:t>nm:</a:t>
            </a:r>
            <a:r>
              <a:rPr lang="el-GR" sz="2200" b="1" dirty="0"/>
              <a:t> Ορατή ΗΑ</a:t>
            </a:r>
          </a:p>
          <a:p>
            <a:pPr marL="1073150" lvl="2" indent="-268288">
              <a:lnSpc>
                <a:spcPct val="120000"/>
              </a:lnSpc>
            </a:pPr>
            <a:r>
              <a:rPr lang="el-GR" sz="2200" b="1" dirty="0" smtClean="0"/>
              <a:t>700 </a:t>
            </a:r>
            <a:r>
              <a:rPr lang="el-GR" sz="2200" b="1" dirty="0"/>
              <a:t>– 750</a:t>
            </a:r>
            <a:r>
              <a:rPr lang="en-US" sz="2200" b="1" dirty="0"/>
              <a:t> nm</a:t>
            </a:r>
            <a:r>
              <a:rPr lang="el-GR" sz="2200" b="1" dirty="0"/>
              <a:t>: Μακρινό (βαθύ) ερυθρό</a:t>
            </a:r>
          </a:p>
          <a:p>
            <a:pPr marL="1073150" lvl="2" indent="-268288">
              <a:lnSpc>
                <a:spcPct val="120000"/>
              </a:lnSpc>
            </a:pPr>
            <a:r>
              <a:rPr lang="el-GR" sz="2200" b="1" dirty="0"/>
              <a:t>750 - 2500 </a:t>
            </a:r>
            <a:r>
              <a:rPr lang="en-US" sz="2200" b="1" dirty="0"/>
              <a:t>nm: </a:t>
            </a:r>
            <a:r>
              <a:rPr lang="el-GR" sz="2200" b="1" dirty="0"/>
              <a:t>Υπέρυθρο</a:t>
            </a:r>
          </a:p>
          <a:p>
            <a:pPr marL="1073150" lvl="2" indent="-268288">
              <a:lnSpc>
                <a:spcPct val="120000"/>
              </a:lnSpc>
            </a:pPr>
            <a:r>
              <a:rPr lang="el-GR" sz="2200" b="1" dirty="0" smtClean="0"/>
              <a:t>800-2500 </a:t>
            </a:r>
            <a:r>
              <a:rPr lang="en-US" sz="2200" b="1" dirty="0"/>
              <a:t>nm: </a:t>
            </a:r>
            <a:r>
              <a:rPr lang="el-GR" sz="2200" b="1" dirty="0"/>
              <a:t>Θερμική ακτινοβολία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4624"/>
            <a:ext cx="8496300" cy="1080120"/>
          </a:xfrm>
        </p:spPr>
        <p:txBody>
          <a:bodyPr/>
          <a:lstStyle/>
          <a:p>
            <a:pPr algn="ctr"/>
            <a:r>
              <a:rPr lang="el-GR" sz="3200" dirty="0">
                <a:solidFill>
                  <a:srgbClr val="663300"/>
                </a:solidFill>
              </a:rPr>
              <a:t>Σχηματική απεικόνιση φάσματος ηλιακής ακτινοβολίας</a:t>
            </a:r>
          </a:p>
        </p:txBody>
      </p:sp>
      <p:pic>
        <p:nvPicPr>
          <p:cNvPr id="64515" name="Picture 3" descr="ΦΑΣΜΑ ΟΡΑΤΟΥ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496" y="3212976"/>
            <a:ext cx="8642350" cy="3465463"/>
          </a:xfr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6948264" y="4172887"/>
            <a:ext cx="461665" cy="1920409"/>
          </a:xfrm>
          <a:prstGeom prst="rect">
            <a:avLst/>
          </a:prstGeom>
          <a:solidFill>
            <a:srgbClr val="FFFFFF"/>
          </a:solidFill>
        </p:spPr>
        <p:txBody>
          <a:bodyPr vert="vert270" wrap="square" rtlCol="0">
            <a:spAutoFit/>
          </a:bodyPr>
          <a:lstStyle/>
          <a:p>
            <a:r>
              <a:rPr lang="el-GR" dirty="0" smtClean="0">
                <a:solidFill>
                  <a:srgbClr val="808080"/>
                </a:solidFill>
              </a:rPr>
              <a:t>μακρινό ερυθρό</a:t>
            </a:r>
            <a:endParaRPr lang="el-GR" dirty="0">
              <a:solidFill>
                <a:srgbClr val="808080"/>
              </a:solidFill>
            </a:endParaRPr>
          </a:p>
        </p:txBody>
      </p:sp>
      <p:pic>
        <p:nvPicPr>
          <p:cNvPr id="7" name="Picture 6" descr="http://blog.prophotonix.com/wp-content/uploads/2014/03/Wavelength-in-Machine-Vision-Applications.jpg"/>
          <p:cNvPicPr/>
          <p:nvPr/>
        </p:nvPicPr>
        <p:blipFill>
          <a:blip r:embed="rId3" cstate="print"/>
          <a:srcRect l="1983" t="7647" r="1197" b="32353"/>
          <a:stretch>
            <a:fillRect/>
          </a:stretch>
        </p:blipFill>
        <p:spPr bwMode="auto">
          <a:xfrm>
            <a:off x="971600" y="1268760"/>
            <a:ext cx="7704856" cy="204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Κρυστάλλινα επίπεδα">
  <a:themeElements>
    <a:clrScheme name="Κρυστάλλινα επίπεδα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Κρυστάλλινα επίπεδα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Κρυστάλλινα επίπεδα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ρυστάλλινα επίπεδα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ρυστάλλινα επίπεδα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ρυστάλλινα επίπεδα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ρυστάλλινα επίπεδα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Κρυστάλλινα επίπεδα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ρυστάλλινα επίπεδα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ρυστάλλινα επίπεδα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2112</TotalTime>
  <Words>1627</Words>
  <Application>Microsoft Office PowerPoint</Application>
  <PresentationFormat>On-screen Show (4:3)</PresentationFormat>
  <Paragraphs>282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Κρυστάλλινα επίπεδα</vt:lpstr>
      <vt:lpstr>Document</vt:lpstr>
      <vt:lpstr>Εξίσωση</vt:lpstr>
      <vt:lpstr>Slide 1</vt:lpstr>
      <vt:lpstr>ΠΑΡΑΜΕΤΡΟΙ ΕΝΑΕΡΙΟΥ ΠΕΡΙΒΑΛΛΟΝΤΟΣ</vt:lpstr>
      <vt:lpstr>Συστατικά ατμοσφαιρικού αέρα</vt:lpstr>
      <vt:lpstr>Συγκέντρωση διοξειδίου του άνθρακα</vt:lpstr>
      <vt:lpstr>Slide 5</vt:lpstr>
      <vt:lpstr>Ατμοσφαιρικοί ρύποι</vt:lpstr>
      <vt:lpstr>Ηλιακή ακτινοβολία</vt:lpstr>
      <vt:lpstr>Μήκος κύματος ηλιακής ακτινοβολίας</vt:lpstr>
      <vt:lpstr>Σχηματική απεικόνιση φάσματος ηλιακής ακτινοβολίας</vt:lpstr>
      <vt:lpstr>Φωτοσυνθετικά ενεργός ακτινοβολία</vt:lpstr>
      <vt:lpstr>Επίδραση φωτοσυνθετικά μη ενεργού ακτινοβολίας στα φυτά</vt:lpstr>
      <vt:lpstr>Ένταση ηλιακής ακτινοβολίας</vt:lpstr>
      <vt:lpstr>Μονάδες μέτρησης έντασης ΗΑ</vt:lpstr>
      <vt:lpstr>Ένταση κορεσμού (ΕΚ)</vt:lpstr>
      <vt:lpstr>Σημείο αντισταθμίσεως (ΣΑ) </vt:lpstr>
      <vt:lpstr>Slide 16</vt:lpstr>
      <vt:lpstr>Slide 17</vt:lpstr>
      <vt:lpstr>Επίδραση ολικής ηλιακής ενέργειας που δέχονται τα κηπευτικά</vt:lpstr>
      <vt:lpstr>Διάρκεια ηλιακής ακτινοβολίας</vt:lpstr>
      <vt:lpstr>Διάκριση φυτών με βάση την φωτοπερίοδο</vt:lpstr>
      <vt:lpstr>Θερμοκρασία αέρα </vt:lpstr>
      <vt:lpstr>Slide 22</vt:lpstr>
      <vt:lpstr>Η έννοια της βαθμοημέρας</vt:lpstr>
      <vt:lpstr>Slide 24</vt:lpstr>
      <vt:lpstr>Θερμοπεριοδισμός</vt:lpstr>
      <vt:lpstr>Ατμοσφαιρική υγρασία </vt:lpstr>
      <vt:lpstr>ΣΧΕΤΙΚΗ ΥΓΡΑΣΙΑ (RH) ΑΕΡΑ</vt:lpstr>
      <vt:lpstr>Μεταβολές της μερικής πίεσης των υδρατμών της ατμόσφαιρας σε κατάσταση κορεσμού (eo) στο συνηθισμένο εύρος θερμοκρασιών (T) ατμόσφαιρας.</vt:lpstr>
      <vt:lpstr>Έλλειμμα πίεσης υδρατμών (ΕΠΥ)  (έλλειμμα κορεσμού)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dw</dc:creator>
  <cp:lastModifiedBy>Home</cp:lastModifiedBy>
  <cp:revision>87</cp:revision>
  <dcterms:created xsi:type="dcterms:W3CDTF">2004-07-14T15:09:28Z</dcterms:created>
  <dcterms:modified xsi:type="dcterms:W3CDTF">2016-12-12T20:47:15Z</dcterms:modified>
</cp:coreProperties>
</file>