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7" r:id="rId2"/>
    <p:sldId id="285" r:id="rId3"/>
    <p:sldId id="320" r:id="rId4"/>
    <p:sldId id="323" r:id="rId5"/>
    <p:sldId id="303" r:id="rId6"/>
    <p:sldId id="304" r:id="rId7"/>
    <p:sldId id="328" r:id="rId8"/>
    <p:sldId id="324" r:id="rId9"/>
    <p:sldId id="326" r:id="rId10"/>
    <p:sldId id="325" r:id="rId11"/>
    <p:sldId id="330" r:id="rId12"/>
    <p:sldId id="329"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808000"/>
    <a:srgbClr val="006600"/>
    <a:srgbClr val="669900"/>
    <a:srgbClr val="CCCC00"/>
    <a:srgbClr val="663300"/>
    <a:srgbClr val="99CC00"/>
    <a:srgbClr val="800000"/>
    <a:srgbClr val="0033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1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70CFC25-2B1A-4F9B-94A2-FE3A813A2903}" type="datetimeFigureOut">
              <a:rPr lang="el-GR" smtClean="0"/>
              <a:pPr/>
              <a:t>19/3/2020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D2D3033-CC4E-40C1-8DEC-917FB1159351}"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70CFC25-2B1A-4F9B-94A2-FE3A813A2903}" type="datetimeFigureOut">
              <a:rPr lang="el-GR" smtClean="0"/>
              <a:pPr/>
              <a:t>19/3/2020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D2D3033-CC4E-40C1-8DEC-917FB115935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70CFC25-2B1A-4F9B-94A2-FE3A813A2903}" type="datetimeFigureOut">
              <a:rPr lang="el-GR" smtClean="0"/>
              <a:pPr/>
              <a:t>19/3/2020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D2D3033-CC4E-40C1-8DEC-917FB1159351}"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70CFC25-2B1A-4F9B-94A2-FE3A813A2903}" type="datetimeFigureOut">
              <a:rPr lang="el-GR" smtClean="0"/>
              <a:pPr/>
              <a:t>19/3/2020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D2D3033-CC4E-40C1-8DEC-917FB1159351}"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0CFC25-2B1A-4F9B-94A2-FE3A813A2903}" type="datetimeFigureOut">
              <a:rPr lang="el-GR" smtClean="0"/>
              <a:pPr/>
              <a:t>19/3/2020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D2D3033-CC4E-40C1-8DEC-917FB1159351}"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70CFC25-2B1A-4F9B-94A2-FE3A813A2903}" type="datetimeFigureOut">
              <a:rPr lang="el-GR" smtClean="0"/>
              <a:pPr/>
              <a:t>19/3/2020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D2D3033-CC4E-40C1-8DEC-917FB1159351}"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70CFC25-2B1A-4F9B-94A2-FE3A813A2903}" type="datetimeFigureOut">
              <a:rPr lang="el-GR" smtClean="0"/>
              <a:pPr/>
              <a:t>19/3/2020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D2D3033-CC4E-40C1-8DEC-917FB1159351}"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70CFC25-2B1A-4F9B-94A2-FE3A813A2903}" type="datetimeFigureOut">
              <a:rPr lang="el-GR" smtClean="0"/>
              <a:pPr/>
              <a:t>19/3/2020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D2D3033-CC4E-40C1-8DEC-917FB115935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CFC25-2B1A-4F9B-94A2-FE3A813A2903}" type="datetimeFigureOut">
              <a:rPr lang="el-GR" smtClean="0"/>
              <a:pPr/>
              <a:t>19/3/2020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D2D3033-CC4E-40C1-8DEC-917FB115935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0CFC25-2B1A-4F9B-94A2-FE3A813A2903}" type="datetimeFigureOut">
              <a:rPr lang="el-GR" smtClean="0"/>
              <a:pPr/>
              <a:t>19/3/2020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D2D3033-CC4E-40C1-8DEC-917FB1159351}"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0CFC25-2B1A-4F9B-94A2-FE3A813A2903}" type="datetimeFigureOut">
              <a:rPr lang="el-GR" smtClean="0"/>
              <a:pPr/>
              <a:t>19/3/2020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D2D3033-CC4E-40C1-8DEC-917FB1159351}"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CFC25-2B1A-4F9B-94A2-FE3A813A2903}" type="datetimeFigureOut">
              <a:rPr lang="el-GR" smtClean="0"/>
              <a:pPr/>
              <a:t>19/3/2020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D3033-CC4E-40C1-8DEC-917FB115935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251520" y="2708920"/>
            <a:ext cx="8640960" cy="2808312"/>
          </a:xfrm>
          <a:prstGeom prst="rect">
            <a:avLst/>
          </a:prstGeom>
          <a:solidFill>
            <a:srgbClr val="99CC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6000" smtClean="0">
                <a:latin typeface="Calibri" pitchFamily="34" charset="0"/>
                <a:cs typeface="Calibri" pitchFamily="34" charset="0"/>
              </a:rPr>
              <a:t>ΣΥΣΤΗΜΑΤΑ ΔΡΟΣΙΣΜΟΥ ΘΕΡΜΟΚΗΠΙΩΝ</a:t>
            </a:r>
            <a:endParaRPr lang="el-GR" sz="6000" dirty="0">
              <a:latin typeface="Calibri" pitchFamily="34" charset="0"/>
              <a:cs typeface="Calibri" pitchFamily="34" charset="0"/>
            </a:endParaRPr>
          </a:p>
        </p:txBody>
      </p:sp>
    </p:spTree>
    <p:extLst>
      <p:ext uri="{BB962C8B-B14F-4D97-AF65-F5344CB8AC3E}">
        <p14:creationId xmlns:p14="http://schemas.microsoft.com/office/powerpoint/2010/main" val="3178808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normAutofit fontScale="90000"/>
          </a:bodyPr>
          <a:lstStyle/>
          <a:p>
            <a:r>
              <a:rPr lang="el-GR" dirty="0" smtClean="0"/>
              <a:t>Παροχή του CO</a:t>
            </a:r>
            <a:r>
              <a:rPr lang="el-GR" baseline="-25000" dirty="0" smtClean="0"/>
              <a:t>2</a:t>
            </a:r>
            <a:r>
              <a:rPr lang="el-GR" dirty="0" smtClean="0"/>
              <a:t> μέσα στο θερμοκήπιο</a:t>
            </a:r>
            <a:endParaRPr lang="el-GR" dirty="0"/>
          </a:p>
        </p:txBody>
      </p:sp>
      <p:sp>
        <p:nvSpPr>
          <p:cNvPr id="6" name="TextBox 5"/>
          <p:cNvSpPr txBox="1"/>
          <p:nvPr/>
        </p:nvSpPr>
        <p:spPr>
          <a:xfrm>
            <a:off x="5364088" y="1435137"/>
            <a:ext cx="3600400" cy="5324535"/>
          </a:xfrm>
          <a:prstGeom prst="rect">
            <a:avLst/>
          </a:prstGeom>
          <a:noFill/>
          <a:ln w="19050">
            <a:solidFill>
              <a:srgbClr val="006600"/>
            </a:solidFill>
          </a:ln>
        </p:spPr>
        <p:txBody>
          <a:bodyPr wrap="square" rtlCol="0">
            <a:spAutoFit/>
          </a:bodyPr>
          <a:lstStyle/>
          <a:p>
            <a:pPr algn="just"/>
            <a:r>
              <a:rPr lang="el-GR" sz="2000" dirty="0" smtClean="0"/>
              <a:t>Το πεπιεσμένο </a:t>
            </a:r>
            <a:r>
              <a:rPr lang="en-US" sz="2000" dirty="0" smtClean="0"/>
              <a:t>CO</a:t>
            </a:r>
            <a:r>
              <a:rPr lang="el-GR" sz="2000" baseline="-25000" dirty="0" smtClean="0"/>
              <a:t>2</a:t>
            </a:r>
            <a:r>
              <a:rPr lang="el-GR" sz="2000" dirty="0" smtClean="0"/>
              <a:t> </a:t>
            </a:r>
            <a:r>
              <a:rPr lang="el-GR" sz="2000" dirty="0" err="1" smtClean="0"/>
              <a:t>μεταφέ</a:t>
            </a:r>
            <a:r>
              <a:rPr lang="el-GR" sz="2000" dirty="0" smtClean="0"/>
              <a:t>-</a:t>
            </a:r>
            <a:r>
              <a:rPr lang="el-GR" sz="2000" dirty="0" err="1" smtClean="0"/>
              <a:t>ρεται</a:t>
            </a:r>
            <a:r>
              <a:rPr lang="el-GR" sz="2000" dirty="0" smtClean="0"/>
              <a:t> στο θερμοκήπιο αρχικά μέσω μεταλλικών σωλήνων, ενώ ένα σύστημα βαλβίδων μειώνει την αρχική πίεση που είχε στην δεξαμενή αποθήκευσης, οπότε σε κάποιο σημείο μετατρέπεται από υγρό σε αέριο.</a:t>
            </a:r>
          </a:p>
          <a:p>
            <a:pPr algn="just"/>
            <a:endParaRPr lang="el-GR" sz="1400" dirty="0" smtClean="0"/>
          </a:p>
          <a:p>
            <a:pPr algn="just"/>
            <a:r>
              <a:rPr lang="el-GR" sz="2000" dirty="0" smtClean="0"/>
              <a:t>Πριν διανεμηθούν στο θερμοκήπιο τα καυσαέρια με το </a:t>
            </a:r>
            <a:r>
              <a:rPr lang="en-US" sz="2000" dirty="0" smtClean="0"/>
              <a:t>CO</a:t>
            </a:r>
            <a:r>
              <a:rPr lang="el-GR" sz="2000" baseline="-25000" dirty="0" smtClean="0"/>
              <a:t>2</a:t>
            </a:r>
            <a:r>
              <a:rPr lang="el-GR" sz="2000" dirty="0" smtClean="0"/>
              <a:t>, θα πρέπει να αναμειγνύονται με καθαρό εξωτερικό αέρα για να ψύχονται και να μην αυξάνουν πολύ την υγρασία στο εσωτερικό του θερμοκηπίου.</a:t>
            </a:r>
            <a:endParaRPr lang="el-GR"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5640" t="3801" r="20958" b="11151"/>
          <a:stretch/>
        </p:blipFill>
        <p:spPr>
          <a:xfrm>
            <a:off x="107503" y="1556792"/>
            <a:ext cx="5168031" cy="519941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normAutofit fontScale="90000"/>
          </a:bodyPr>
          <a:lstStyle/>
          <a:p>
            <a:r>
              <a:rPr lang="el-GR" dirty="0" smtClean="0"/>
              <a:t>Παροχή του CO</a:t>
            </a:r>
            <a:r>
              <a:rPr lang="el-GR" baseline="-25000" dirty="0" smtClean="0"/>
              <a:t>2</a:t>
            </a:r>
            <a:r>
              <a:rPr lang="el-GR" dirty="0" smtClean="0"/>
              <a:t> μέσα στο θερμοκήπιο</a:t>
            </a:r>
            <a:endParaRPr lang="el-GR" dirty="0"/>
          </a:p>
        </p:txBody>
      </p:sp>
      <p:pic>
        <p:nvPicPr>
          <p:cNvPr id="5" name="Content Placeholder 4" descr="Εικόνα 6.34. Σωλήνες διανομής CO2 μέσα στο θερμοκήπιο.jpg"/>
          <p:cNvPicPr>
            <a:picLocks noGrp="1" noChangeAspect="1"/>
          </p:cNvPicPr>
          <p:nvPr>
            <p:ph idx="1"/>
          </p:nvPr>
        </p:nvPicPr>
        <p:blipFill rotWithShape="1">
          <a:blip r:embed="rId2" cstate="print"/>
          <a:srcRect l="8000" r="4000"/>
          <a:stretch/>
        </p:blipFill>
        <p:spPr>
          <a:xfrm>
            <a:off x="92688" y="975731"/>
            <a:ext cx="4752528" cy="4050450"/>
          </a:xfrm>
        </p:spPr>
      </p:pic>
      <p:sp>
        <p:nvSpPr>
          <p:cNvPr id="7" name="TextBox 6"/>
          <p:cNvSpPr txBox="1"/>
          <p:nvPr/>
        </p:nvSpPr>
        <p:spPr>
          <a:xfrm>
            <a:off x="92688" y="5301208"/>
            <a:ext cx="8884451" cy="1200329"/>
          </a:xfrm>
          <a:prstGeom prst="rect">
            <a:avLst/>
          </a:prstGeom>
          <a:noFill/>
          <a:ln w="19050">
            <a:solidFill>
              <a:srgbClr val="663300"/>
            </a:solidFill>
          </a:ln>
        </p:spPr>
        <p:txBody>
          <a:bodyPr wrap="square" rtlCol="0">
            <a:spAutoFit/>
          </a:bodyPr>
          <a:lstStyle/>
          <a:p>
            <a:pPr algn="just"/>
            <a:r>
              <a:rPr lang="el-GR" sz="2400" dirty="0" smtClean="0"/>
              <a:t>Το </a:t>
            </a:r>
            <a:r>
              <a:rPr lang="en-US" sz="2400" dirty="0" smtClean="0"/>
              <a:t>CO</a:t>
            </a:r>
            <a:r>
              <a:rPr lang="el-GR" sz="2400" baseline="-25000" dirty="0" smtClean="0"/>
              <a:t>2</a:t>
            </a:r>
            <a:r>
              <a:rPr lang="el-GR" sz="2400" dirty="0" smtClean="0"/>
              <a:t>, είτε προέρχεται από δεξαμενές είτε από καύση, διανέμεται στα φυτά μέσω διάτρητων πλαστικών σωλήνων μέσα στο θερμοκήπιο.</a:t>
            </a:r>
            <a:endParaRPr lang="el-GR" sz="24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2676" r="15350"/>
          <a:stretch/>
        </p:blipFill>
        <p:spPr>
          <a:xfrm>
            <a:off x="5004048" y="801976"/>
            <a:ext cx="3973091" cy="4299942"/>
          </a:xfrm>
          <a:prstGeom prst="rect">
            <a:avLst/>
          </a:prstGeom>
        </p:spPr>
      </p:pic>
    </p:spTree>
    <p:extLst>
      <p:ext uri="{BB962C8B-B14F-4D97-AF65-F5344CB8AC3E}">
        <p14:creationId xmlns:p14="http://schemas.microsoft.com/office/powerpoint/2010/main" val="3329587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Βιβλιογραφία</a:t>
            </a:r>
            <a:endParaRPr lang="en-US" dirty="0"/>
          </a:p>
        </p:txBody>
      </p:sp>
      <p:sp>
        <p:nvSpPr>
          <p:cNvPr id="3" name="Content Placeholder 2"/>
          <p:cNvSpPr>
            <a:spLocks noGrp="1"/>
          </p:cNvSpPr>
          <p:nvPr>
            <p:ph idx="1"/>
          </p:nvPr>
        </p:nvSpPr>
        <p:spPr>
          <a:xfrm>
            <a:off x="251520" y="1600200"/>
            <a:ext cx="8640960" cy="4525963"/>
          </a:xfrm>
        </p:spPr>
        <p:txBody>
          <a:bodyPr>
            <a:normAutofit/>
          </a:bodyPr>
          <a:lstStyle/>
          <a:p>
            <a:pPr lvl="0" algn="just"/>
            <a:r>
              <a:rPr lang="en-US" sz="2600" dirty="0" err="1" smtClean="0"/>
              <a:t>Stanghellini</a:t>
            </a:r>
            <a:r>
              <a:rPr lang="el-GR" sz="2600" dirty="0"/>
              <a:t>, </a:t>
            </a:r>
            <a:r>
              <a:rPr lang="en-US" sz="2600" dirty="0"/>
              <a:t>C</a:t>
            </a:r>
            <a:r>
              <a:rPr lang="el-GR" sz="2600" dirty="0" smtClean="0"/>
              <a:t>., </a:t>
            </a:r>
            <a:r>
              <a:rPr lang="en-US" sz="2600" dirty="0" err="1" smtClean="0"/>
              <a:t>Ooster</a:t>
            </a:r>
            <a:r>
              <a:rPr lang="el-GR" sz="2600" dirty="0"/>
              <a:t>, </a:t>
            </a:r>
            <a:r>
              <a:rPr lang="en-US" sz="2600" dirty="0"/>
              <a:t>B</a:t>
            </a:r>
            <a:r>
              <a:rPr lang="el-GR" sz="2600" dirty="0" smtClean="0"/>
              <a:t>., </a:t>
            </a:r>
            <a:r>
              <a:rPr lang="en-US" sz="2600" dirty="0" err="1" smtClean="0"/>
              <a:t>Heuvelink</a:t>
            </a:r>
            <a:r>
              <a:rPr lang="el-GR" sz="2600" dirty="0" smtClean="0"/>
              <a:t>, </a:t>
            </a:r>
            <a:r>
              <a:rPr lang="en-US" sz="2600" dirty="0" smtClean="0"/>
              <a:t>E</a:t>
            </a:r>
            <a:r>
              <a:rPr lang="el-GR" sz="2600" dirty="0" smtClean="0"/>
              <a:t>.), 2019. (</a:t>
            </a:r>
            <a:r>
              <a:rPr lang="el-GR" sz="2600" dirty="0"/>
              <a:t>Επιμελητής </a:t>
            </a:r>
            <a:r>
              <a:rPr lang="el-GR" sz="2600" dirty="0" smtClean="0"/>
              <a:t>έκδοσης: Κατσούλας</a:t>
            </a:r>
            <a:r>
              <a:rPr lang="el-GR" sz="2600" dirty="0"/>
              <a:t>, Ν</a:t>
            </a:r>
            <a:r>
              <a:rPr lang="el-GR" sz="2600" dirty="0" smtClean="0"/>
              <a:t>.). </a:t>
            </a:r>
            <a:r>
              <a:rPr lang="el-GR" sz="2600" dirty="0"/>
              <a:t>Θερμοκήπια: Τεχνολογίες για βέλτιστη παραγωγή. Εκδόσεις ΠΕΔΙΟ, Αθήνα, 400 σελίδες</a:t>
            </a:r>
            <a:r>
              <a:rPr lang="el-GR" sz="2600" dirty="0" smtClean="0"/>
              <a:t>.</a:t>
            </a:r>
          </a:p>
          <a:p>
            <a:pPr lvl="0" algn="just"/>
            <a:endParaRPr lang="en-US" sz="2600" dirty="0"/>
          </a:p>
          <a:p>
            <a:pPr lvl="0" algn="just"/>
            <a:r>
              <a:rPr lang="el-GR" sz="2600" dirty="0" err="1"/>
              <a:t>Μαυρογιαννόπουλος</a:t>
            </a:r>
            <a:r>
              <a:rPr lang="el-GR" sz="2600" dirty="0"/>
              <a:t> Γ. 2005. Θερμοκήπια. 4</a:t>
            </a:r>
            <a:r>
              <a:rPr lang="el-GR" sz="2600" baseline="30000" dirty="0"/>
              <a:t>η</a:t>
            </a:r>
            <a:r>
              <a:rPr lang="el-GR" sz="2600" dirty="0"/>
              <a:t> Έκδοση. Εκδόσεις </a:t>
            </a:r>
            <a:r>
              <a:rPr lang="el-GR" sz="2600" dirty="0" err="1"/>
              <a:t>Αθ</a:t>
            </a:r>
            <a:r>
              <a:rPr lang="el-GR" sz="2600" dirty="0"/>
              <a:t>. Σταμούλη, Αθήνα, 720 σελίδες. </a:t>
            </a:r>
            <a:endParaRPr lang="en-US" sz="2600" dirty="0"/>
          </a:p>
          <a:p>
            <a:pPr lvl="0" algn="just"/>
            <a:endParaRPr lang="el-GR" sz="2600" dirty="0" smtClean="0"/>
          </a:p>
          <a:p>
            <a:pPr lvl="0" algn="just"/>
            <a:r>
              <a:rPr lang="el-GR" sz="2600" dirty="0" smtClean="0"/>
              <a:t>Σάββας</a:t>
            </a:r>
            <a:r>
              <a:rPr lang="el-GR" sz="2600" dirty="0"/>
              <a:t>, Δ., 2016. Γενική </a:t>
            </a:r>
            <a:r>
              <a:rPr lang="el-GR" sz="2600" dirty="0" smtClean="0"/>
              <a:t>Λαχανοκομία (4</a:t>
            </a:r>
            <a:r>
              <a:rPr lang="el-GR" sz="2600" baseline="30000" dirty="0" smtClean="0"/>
              <a:t>ο</a:t>
            </a:r>
            <a:r>
              <a:rPr lang="el-GR" sz="2600" dirty="0" smtClean="0"/>
              <a:t> &amp; 6</a:t>
            </a:r>
            <a:r>
              <a:rPr lang="el-GR" sz="2600" baseline="30000" dirty="0" smtClean="0"/>
              <a:t>ο</a:t>
            </a:r>
            <a:r>
              <a:rPr lang="el-GR" sz="2600" dirty="0" smtClean="0"/>
              <a:t> Κεφάλαιο). </a:t>
            </a:r>
            <a:r>
              <a:rPr lang="el-GR" sz="2600" dirty="0"/>
              <a:t>Εκδόσεις Πεδίο, 706 σελίδες.</a:t>
            </a:r>
            <a:endParaRPr lang="en-US" sz="2600" dirty="0"/>
          </a:p>
          <a:p>
            <a:endParaRPr lang="en-US" dirty="0"/>
          </a:p>
        </p:txBody>
      </p:sp>
    </p:spTree>
    <p:extLst>
      <p:ext uri="{BB962C8B-B14F-4D97-AF65-F5344CB8AC3E}">
        <p14:creationId xmlns:p14="http://schemas.microsoft.com/office/powerpoint/2010/main" val="440823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lstStyle/>
          <a:p>
            <a:r>
              <a:rPr lang="el-GR" dirty="0" smtClean="0"/>
              <a:t>Δροσισμός θερμοκηπίων</a:t>
            </a:r>
            <a:endParaRPr lang="el-GR" dirty="0"/>
          </a:p>
        </p:txBody>
      </p:sp>
      <p:sp>
        <p:nvSpPr>
          <p:cNvPr id="4" name="Content Placeholder 3"/>
          <p:cNvSpPr>
            <a:spLocks noGrp="1"/>
          </p:cNvSpPr>
          <p:nvPr>
            <p:ph idx="1"/>
          </p:nvPr>
        </p:nvSpPr>
        <p:spPr>
          <a:xfrm>
            <a:off x="107504" y="1052736"/>
            <a:ext cx="8964488" cy="5688632"/>
          </a:xfrm>
        </p:spPr>
        <p:txBody>
          <a:bodyPr>
            <a:noAutofit/>
          </a:bodyPr>
          <a:lstStyle/>
          <a:p>
            <a:pPr marL="173038" indent="-173038" algn="just"/>
            <a:r>
              <a:rPr lang="el-GR" sz="2200" dirty="0" smtClean="0"/>
              <a:t>Ο δροσισμός των θερμοκηπίων αποσκοπεί στη μείωση της θερμοκρασίας του αέρα στο εσωτερικό τους μέσω εξάτμισης νερού. </a:t>
            </a:r>
          </a:p>
          <a:p>
            <a:pPr marL="173038" indent="-173038" algn="just"/>
            <a:endParaRPr lang="el-GR" sz="1200" dirty="0" smtClean="0"/>
          </a:p>
          <a:p>
            <a:pPr marL="173038" indent="-173038" algn="just"/>
            <a:r>
              <a:rPr lang="el-GR" sz="2200" dirty="0" smtClean="0"/>
              <a:t>Η εξάτμιση νερού μετατρέπει μέρος της αισθητής θερμότητας σε λανθάνουσα θερμότητα, με συνέπεια να μειώνεται η θερμοκρασία του αέρα. </a:t>
            </a:r>
          </a:p>
          <a:p>
            <a:pPr marL="173038" indent="-173038" algn="just"/>
            <a:endParaRPr lang="el-GR" sz="1200" dirty="0" smtClean="0"/>
          </a:p>
          <a:p>
            <a:pPr marL="173038" indent="-173038" algn="just"/>
            <a:r>
              <a:rPr lang="el-GR" sz="2200" dirty="0" smtClean="0"/>
              <a:t>Για να ψυχθεί ο αέρας μέσω εξάτμισης νερού, πρέπει να μην είναι κορεσμένος σε υγρασία, ώστε να μπορεί το νερό να μετατρέπεται σε υδρατμούς. </a:t>
            </a:r>
          </a:p>
          <a:p>
            <a:pPr marL="173038" indent="-173038" algn="just"/>
            <a:endParaRPr lang="el-GR" sz="1200" dirty="0" smtClean="0"/>
          </a:p>
          <a:p>
            <a:pPr marL="173038" indent="-173038" algn="just"/>
            <a:r>
              <a:rPr lang="el-GR" sz="2200" dirty="0" smtClean="0"/>
              <a:t>Η χρήση ενός συστήματος δροσισμού είναι αναγκαία κυρίως σε περιοχές με σχετικά θερμό κλίμα, εφόσον το θερμοκήπιο λειτουργεί το καλοκαίρι. </a:t>
            </a:r>
          </a:p>
          <a:p>
            <a:pPr marL="173038" indent="-173038" algn="just"/>
            <a:endParaRPr lang="el-GR" sz="1200" dirty="0" smtClean="0"/>
          </a:p>
          <a:p>
            <a:pPr marL="173038" indent="-173038" algn="just"/>
            <a:r>
              <a:rPr lang="el-GR" sz="2200" dirty="0" smtClean="0"/>
              <a:t>Ο δροσισμός μπορεί να εφαρμοστεί είτε εναλλακτικά είτε συμπληρωματικά με την σκίαση, ώστε να μην χρειαστεί να μειωθεί ο φωτισμός σε επίπεδα που περιορίζουν την φωτοσύνθεση. </a:t>
            </a:r>
            <a:endParaRPr lang="el-GR" sz="2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536" y="116632"/>
            <a:ext cx="8229600" cy="648072"/>
          </a:xfrm>
        </p:spPr>
        <p:txBody>
          <a:bodyPr>
            <a:normAutofit fontScale="90000"/>
          </a:bodyPr>
          <a:lstStyle/>
          <a:p>
            <a:r>
              <a:rPr lang="el-GR" dirty="0"/>
              <a:t>Συστήματα δροσισμού</a:t>
            </a:r>
          </a:p>
        </p:txBody>
      </p:sp>
      <p:sp>
        <p:nvSpPr>
          <p:cNvPr id="8" name="TextBox 7"/>
          <p:cNvSpPr txBox="1"/>
          <p:nvPr/>
        </p:nvSpPr>
        <p:spPr>
          <a:xfrm>
            <a:off x="179512" y="908720"/>
            <a:ext cx="8784976" cy="3416320"/>
          </a:xfrm>
          <a:prstGeom prst="rect">
            <a:avLst/>
          </a:prstGeom>
          <a:noFill/>
          <a:ln w="28575">
            <a:solidFill>
              <a:srgbClr val="003300"/>
            </a:solidFill>
          </a:ln>
        </p:spPr>
        <p:txBody>
          <a:bodyPr wrap="square" rtlCol="0">
            <a:spAutoFit/>
          </a:bodyPr>
          <a:lstStyle/>
          <a:p>
            <a:pPr marL="358775" indent="-358775" algn="ctr"/>
            <a:r>
              <a:rPr lang="el-GR" sz="2400" dirty="0" smtClean="0"/>
              <a:t>Σύστημα  ομίχλης (</a:t>
            </a:r>
            <a:r>
              <a:rPr lang="en-US" sz="2400" dirty="0" smtClean="0"/>
              <a:t>fog system)</a:t>
            </a:r>
            <a:endParaRPr lang="el-GR" sz="2400" dirty="0" smtClean="0"/>
          </a:p>
          <a:p>
            <a:pPr marL="358775" indent="-358775">
              <a:buFont typeface="Arial" pitchFamily="34" charset="0"/>
              <a:buChar char="•"/>
            </a:pPr>
            <a:endParaRPr lang="el-GR" sz="2400" dirty="0" smtClean="0"/>
          </a:p>
          <a:p>
            <a:pPr marL="358775" indent="-358775">
              <a:buFont typeface="Arial" pitchFamily="34" charset="0"/>
              <a:buChar char="•"/>
            </a:pPr>
            <a:endParaRPr lang="el-GR" sz="2400" dirty="0" smtClean="0"/>
          </a:p>
          <a:p>
            <a:pPr marL="358775" indent="-358775">
              <a:buFont typeface="Arial" pitchFamily="34" charset="0"/>
              <a:buChar char="•"/>
            </a:pPr>
            <a:endParaRPr lang="el-GR" sz="2400" dirty="0" smtClean="0"/>
          </a:p>
          <a:p>
            <a:pPr marL="358775" indent="-358775">
              <a:buFont typeface="Arial" pitchFamily="34" charset="0"/>
              <a:buChar char="•"/>
            </a:pPr>
            <a:endParaRPr lang="el-GR" sz="2400" dirty="0" smtClean="0"/>
          </a:p>
          <a:p>
            <a:pPr marL="358775" indent="-358775">
              <a:buFont typeface="Arial" pitchFamily="34" charset="0"/>
              <a:buChar char="•"/>
            </a:pPr>
            <a:endParaRPr lang="el-GR" sz="2400" dirty="0" smtClean="0"/>
          </a:p>
          <a:p>
            <a:pPr marL="358775" indent="-358775">
              <a:buFont typeface="Arial" pitchFamily="34" charset="0"/>
              <a:buChar char="•"/>
            </a:pPr>
            <a:endParaRPr lang="el-GR" sz="2400" dirty="0" smtClean="0"/>
          </a:p>
          <a:p>
            <a:pPr marL="358775" indent="-358775">
              <a:buFont typeface="Arial" pitchFamily="34" charset="0"/>
              <a:buChar char="•"/>
            </a:pPr>
            <a:endParaRPr lang="el-GR" sz="2400" dirty="0" smtClean="0"/>
          </a:p>
          <a:p>
            <a:pPr marL="358775" indent="-358775">
              <a:buFont typeface="Arial" pitchFamily="34" charset="0"/>
              <a:buChar char="•"/>
            </a:pPr>
            <a:endParaRPr lang="el-GR" sz="2400" dirty="0" smtClean="0"/>
          </a:p>
        </p:txBody>
      </p:sp>
      <p:sp>
        <p:nvSpPr>
          <p:cNvPr id="9" name="TextBox 8"/>
          <p:cNvSpPr txBox="1"/>
          <p:nvPr/>
        </p:nvSpPr>
        <p:spPr>
          <a:xfrm>
            <a:off x="179512" y="4437112"/>
            <a:ext cx="4392488" cy="2354491"/>
          </a:xfrm>
          <a:prstGeom prst="rect">
            <a:avLst/>
          </a:prstGeom>
          <a:noFill/>
          <a:ln w="19050">
            <a:solidFill>
              <a:srgbClr val="006600"/>
            </a:solidFill>
          </a:ln>
        </p:spPr>
        <p:txBody>
          <a:bodyPr wrap="square" lIns="36000" rIns="36000" rtlCol="0">
            <a:spAutoFit/>
          </a:bodyPr>
          <a:lstStyle/>
          <a:p>
            <a:pPr algn="just"/>
            <a:r>
              <a:rPr lang="el-GR" sz="2100" dirty="0" smtClean="0"/>
              <a:t>Ένα σύστημα ομίχλης περιλαμβάνει:</a:t>
            </a:r>
          </a:p>
          <a:p>
            <a:pPr marL="173038" indent="-173038" algn="just">
              <a:buFont typeface="Arial" pitchFamily="34" charset="0"/>
              <a:buChar char="•"/>
            </a:pPr>
            <a:r>
              <a:rPr lang="el-GR" sz="2100" dirty="0" smtClean="0"/>
              <a:t>μία μονάδα πίεσης του νερού, </a:t>
            </a:r>
          </a:p>
          <a:p>
            <a:pPr marL="173038" indent="-173038" algn="just">
              <a:buFont typeface="Arial" pitchFamily="34" charset="0"/>
              <a:buChar char="•"/>
            </a:pPr>
            <a:r>
              <a:rPr lang="el-GR" sz="2100" dirty="0" smtClean="0"/>
              <a:t>σωληνώσεις για την μεταφορά του νερού,</a:t>
            </a:r>
          </a:p>
          <a:p>
            <a:pPr marL="173038" indent="-173038" algn="just">
              <a:buFont typeface="Arial" pitchFamily="34" charset="0"/>
              <a:buChar char="•"/>
            </a:pPr>
            <a:r>
              <a:rPr lang="el-GR" sz="2100" dirty="0" smtClean="0"/>
              <a:t>διατάξεις εκτοξευτήρων (</a:t>
            </a:r>
            <a:r>
              <a:rPr lang="el-GR" sz="2100" dirty="0" err="1" smtClean="0"/>
              <a:t>ακροφύσια</a:t>
            </a:r>
            <a:r>
              <a:rPr lang="el-GR" sz="2100" dirty="0" smtClean="0"/>
              <a:t>) που ψεκάζουν το νερό σε μορφή πολύ λεπτών σταγόνων.</a:t>
            </a:r>
            <a:endParaRPr lang="el-GR" sz="2100" dirty="0"/>
          </a:p>
        </p:txBody>
      </p:sp>
      <p:pic>
        <p:nvPicPr>
          <p:cNvPr id="10" name="Picture 9" descr="Εικόνα 6.29. Εκτοξευτήρας νερού σε σύστημα ομίχλης.jpg"/>
          <p:cNvPicPr>
            <a:picLocks noChangeAspect="1"/>
          </p:cNvPicPr>
          <p:nvPr/>
        </p:nvPicPr>
        <p:blipFill>
          <a:blip r:embed="rId2" cstate="print"/>
          <a:stretch>
            <a:fillRect/>
          </a:stretch>
        </p:blipFill>
        <p:spPr>
          <a:xfrm>
            <a:off x="341714" y="1412776"/>
            <a:ext cx="3870246" cy="2821798"/>
          </a:xfrm>
          <a:prstGeom prst="rect">
            <a:avLst/>
          </a:prstGeom>
        </p:spPr>
      </p:pic>
      <p:pic>
        <p:nvPicPr>
          <p:cNvPr id="11" name="Picture 10" descr="Εικόνα 6.30. Μονάδα Fog με ανεμιστήρα και πολλαπλούς εκτοξευτήρες.jpg"/>
          <p:cNvPicPr>
            <a:picLocks noChangeAspect="1"/>
          </p:cNvPicPr>
          <p:nvPr/>
        </p:nvPicPr>
        <p:blipFill>
          <a:blip r:embed="rId3" cstate="print"/>
          <a:stretch>
            <a:fillRect/>
          </a:stretch>
        </p:blipFill>
        <p:spPr>
          <a:xfrm>
            <a:off x="5076056" y="1412776"/>
            <a:ext cx="3711470" cy="2808312"/>
          </a:xfrm>
          <a:prstGeom prst="rect">
            <a:avLst/>
          </a:prstGeom>
        </p:spPr>
      </p:pic>
      <p:sp>
        <p:nvSpPr>
          <p:cNvPr id="12" name="TextBox 11"/>
          <p:cNvSpPr txBox="1"/>
          <p:nvPr/>
        </p:nvSpPr>
        <p:spPr>
          <a:xfrm>
            <a:off x="4788024" y="4437112"/>
            <a:ext cx="4176464" cy="2354491"/>
          </a:xfrm>
          <a:prstGeom prst="rect">
            <a:avLst/>
          </a:prstGeom>
          <a:noFill/>
          <a:ln w="19050">
            <a:solidFill>
              <a:srgbClr val="663300"/>
            </a:solidFill>
          </a:ln>
        </p:spPr>
        <p:txBody>
          <a:bodyPr wrap="square" rtlCol="0">
            <a:spAutoFit/>
          </a:bodyPr>
          <a:lstStyle/>
          <a:p>
            <a:pPr algn="just"/>
            <a:r>
              <a:rPr lang="el-GR" sz="2100" dirty="0" smtClean="0"/>
              <a:t>Για να λειτουργεί αποτελεσματικά ένα σύστημα ομίχλης, θα πρέπει:</a:t>
            </a:r>
          </a:p>
          <a:p>
            <a:pPr marL="173038" indent="-173038" algn="just">
              <a:buFont typeface="Arial" pitchFamily="34" charset="0"/>
              <a:buChar char="•"/>
            </a:pPr>
            <a:r>
              <a:rPr lang="el-GR" sz="2100" dirty="0" smtClean="0"/>
              <a:t>ο εσωτερικός αέρας να κινείται μέσα στο θερμοκήπιο, </a:t>
            </a:r>
          </a:p>
          <a:p>
            <a:pPr marL="173038" indent="-173038" algn="just">
              <a:buFont typeface="Arial" pitchFamily="34" charset="0"/>
              <a:buChar char="•"/>
            </a:pPr>
            <a:r>
              <a:rPr lang="el-GR" sz="2100" dirty="0" smtClean="0"/>
              <a:t>ο αέρας να ανανεώνεται συνεχώς με νέο αέρα προερχόμενο από το εξωτερικό του θερμοκηπίου. </a:t>
            </a:r>
            <a:endParaRPr lang="el-GR" sz="2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536" y="116632"/>
            <a:ext cx="8229600" cy="648072"/>
          </a:xfrm>
        </p:spPr>
        <p:txBody>
          <a:bodyPr>
            <a:normAutofit fontScale="90000"/>
          </a:bodyPr>
          <a:lstStyle/>
          <a:p>
            <a:r>
              <a:rPr lang="el-GR" dirty="0"/>
              <a:t>Συστήματα δροσισμού</a:t>
            </a:r>
          </a:p>
        </p:txBody>
      </p:sp>
      <p:sp>
        <p:nvSpPr>
          <p:cNvPr id="8" name="TextBox 7"/>
          <p:cNvSpPr txBox="1"/>
          <p:nvPr/>
        </p:nvSpPr>
        <p:spPr>
          <a:xfrm>
            <a:off x="179512" y="836712"/>
            <a:ext cx="8784976" cy="3416320"/>
          </a:xfrm>
          <a:prstGeom prst="rect">
            <a:avLst/>
          </a:prstGeom>
          <a:noFill/>
          <a:ln w="28575">
            <a:solidFill>
              <a:srgbClr val="003300"/>
            </a:solidFill>
          </a:ln>
        </p:spPr>
        <p:txBody>
          <a:bodyPr wrap="square" rtlCol="0">
            <a:spAutoFit/>
          </a:bodyPr>
          <a:lstStyle/>
          <a:p>
            <a:pPr marL="358775" indent="-358775" algn="ctr"/>
            <a:r>
              <a:rPr lang="el-GR" sz="2400" dirty="0" smtClean="0"/>
              <a:t>Υγρό παραπέτασμα  ή υγρή παρειά ή υγρό τοίχωμα</a:t>
            </a:r>
            <a:r>
              <a:rPr lang="en-US" sz="2400" dirty="0" smtClean="0"/>
              <a:t> (fan and pad)</a:t>
            </a:r>
            <a:endParaRPr lang="el-GR" sz="2400" dirty="0" smtClean="0"/>
          </a:p>
          <a:p>
            <a:pPr marL="358775" indent="-358775">
              <a:buFont typeface="Arial" pitchFamily="34" charset="0"/>
              <a:buChar char="•"/>
            </a:pPr>
            <a:endParaRPr lang="el-GR" sz="2400" dirty="0" smtClean="0"/>
          </a:p>
          <a:p>
            <a:pPr marL="358775" indent="-358775">
              <a:buFont typeface="Arial" pitchFamily="34" charset="0"/>
              <a:buChar char="•"/>
            </a:pPr>
            <a:endParaRPr lang="el-GR" sz="2400" dirty="0" smtClean="0"/>
          </a:p>
          <a:p>
            <a:pPr marL="358775" indent="-358775">
              <a:buFont typeface="Arial" pitchFamily="34" charset="0"/>
              <a:buChar char="•"/>
            </a:pPr>
            <a:endParaRPr lang="el-GR" sz="2400" dirty="0" smtClean="0"/>
          </a:p>
          <a:p>
            <a:pPr marL="358775" indent="-358775">
              <a:buFont typeface="Arial" pitchFamily="34" charset="0"/>
              <a:buChar char="•"/>
            </a:pPr>
            <a:endParaRPr lang="el-GR" sz="2400" dirty="0" smtClean="0"/>
          </a:p>
          <a:p>
            <a:pPr marL="358775" indent="-358775">
              <a:buFont typeface="Arial" pitchFamily="34" charset="0"/>
              <a:buChar char="•"/>
            </a:pPr>
            <a:endParaRPr lang="el-GR" sz="2400" dirty="0" smtClean="0"/>
          </a:p>
          <a:p>
            <a:pPr marL="358775" indent="-358775">
              <a:buFont typeface="Arial" pitchFamily="34" charset="0"/>
              <a:buChar char="•"/>
            </a:pPr>
            <a:endParaRPr lang="el-GR" sz="2400" dirty="0" smtClean="0"/>
          </a:p>
          <a:p>
            <a:pPr marL="358775" indent="-358775">
              <a:buFont typeface="Arial" pitchFamily="34" charset="0"/>
              <a:buChar char="•"/>
            </a:pPr>
            <a:endParaRPr lang="el-GR" sz="2400" dirty="0" smtClean="0"/>
          </a:p>
          <a:p>
            <a:pPr marL="358775" indent="-358775">
              <a:buFont typeface="Arial" pitchFamily="34" charset="0"/>
              <a:buChar char="•"/>
            </a:pPr>
            <a:endParaRPr lang="el-GR" sz="2400" dirty="0" smtClean="0"/>
          </a:p>
        </p:txBody>
      </p:sp>
      <p:sp>
        <p:nvSpPr>
          <p:cNvPr id="9" name="TextBox 8"/>
          <p:cNvSpPr txBox="1"/>
          <p:nvPr/>
        </p:nvSpPr>
        <p:spPr>
          <a:xfrm>
            <a:off x="107504" y="4365104"/>
            <a:ext cx="3744416" cy="2123658"/>
          </a:xfrm>
          <a:prstGeom prst="rect">
            <a:avLst/>
          </a:prstGeom>
          <a:noFill/>
          <a:ln w="19050">
            <a:solidFill>
              <a:srgbClr val="006600"/>
            </a:solidFill>
          </a:ln>
        </p:spPr>
        <p:txBody>
          <a:bodyPr wrap="square" rtlCol="0">
            <a:spAutoFit/>
          </a:bodyPr>
          <a:lstStyle/>
          <a:p>
            <a:pPr algn="just"/>
            <a:r>
              <a:rPr lang="el-GR" sz="2200" dirty="0" smtClean="0"/>
              <a:t>Σε τμήμα της μίας πλευράς του θερμοκηπίου τοποθετούνται συνεχόμενες πορώδεις πλάκες οι οποίες διαβρέχονται από πάνω με νερό συνεχώς όταν το σύστημα λειτουργεί.</a:t>
            </a:r>
            <a:endParaRPr lang="el-GR" sz="2200" dirty="0"/>
          </a:p>
        </p:txBody>
      </p:sp>
      <p:sp>
        <p:nvSpPr>
          <p:cNvPr id="12" name="TextBox 11"/>
          <p:cNvSpPr txBox="1"/>
          <p:nvPr/>
        </p:nvSpPr>
        <p:spPr>
          <a:xfrm>
            <a:off x="3995936" y="4365104"/>
            <a:ext cx="5040560" cy="2462213"/>
          </a:xfrm>
          <a:prstGeom prst="rect">
            <a:avLst/>
          </a:prstGeom>
          <a:noFill/>
          <a:ln w="19050">
            <a:solidFill>
              <a:srgbClr val="663300"/>
            </a:solidFill>
          </a:ln>
        </p:spPr>
        <p:txBody>
          <a:bodyPr wrap="square" rtlCol="0">
            <a:spAutoFit/>
          </a:bodyPr>
          <a:lstStyle/>
          <a:p>
            <a:pPr algn="just"/>
            <a:r>
              <a:rPr lang="el-GR" sz="2200" dirty="0" smtClean="0"/>
              <a:t>Οι πορώδεις πλάκες συνδυάζονται με ανεμιστήρες τοποθετημένους είτε στην ακριβώς  απέναντι πλευρά είτε στην ίδια πλευρά του θερμοκηπίου που εξάγουν τον αέρα εκτός θερμοκηπίου με συνέπεια να εισέρχεται νέος αέρας μέσω των πορωδών πλακών.  </a:t>
            </a:r>
            <a:endParaRPr lang="el-GR" sz="2200" dirty="0"/>
          </a:p>
        </p:txBody>
      </p:sp>
      <p:pic>
        <p:nvPicPr>
          <p:cNvPr id="14" name="Picture 13" descr="ΑΡΟΤΡΟ-5-2-2016 (4).JPG"/>
          <p:cNvPicPr>
            <a:picLocks noChangeAspect="1"/>
          </p:cNvPicPr>
          <p:nvPr/>
        </p:nvPicPr>
        <p:blipFill>
          <a:blip r:embed="rId2" cstate="print"/>
          <a:stretch>
            <a:fillRect/>
          </a:stretch>
        </p:blipFill>
        <p:spPr>
          <a:xfrm>
            <a:off x="5076056" y="1386154"/>
            <a:ext cx="3779912" cy="2834934"/>
          </a:xfrm>
          <a:prstGeom prst="rect">
            <a:avLst/>
          </a:prstGeom>
        </p:spPr>
      </p:pic>
      <p:pic>
        <p:nvPicPr>
          <p:cNvPr id="16" name="Picture 15" descr="DSCN0361.JPG"/>
          <p:cNvPicPr>
            <a:picLocks noChangeAspect="1"/>
          </p:cNvPicPr>
          <p:nvPr/>
        </p:nvPicPr>
        <p:blipFill>
          <a:blip r:embed="rId3" cstate="print"/>
          <a:stretch>
            <a:fillRect/>
          </a:stretch>
        </p:blipFill>
        <p:spPr>
          <a:xfrm>
            <a:off x="323529" y="1340768"/>
            <a:ext cx="3816423" cy="286231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fontScale="90000"/>
          </a:bodyPr>
          <a:lstStyle/>
          <a:p>
            <a:r>
              <a:rPr lang="el-GR" dirty="0" smtClean="0"/>
              <a:t>Εναλλακτικοί τρόποι διάταξης υγρού παραπετάσματος και ανεμιστήρων</a:t>
            </a:r>
            <a:endParaRPr lang="en-US" dirty="0"/>
          </a:p>
        </p:txBody>
      </p:sp>
      <p:pic>
        <p:nvPicPr>
          <p:cNvPr id="4" name="Content Placeholder 3"/>
          <p:cNvPicPr>
            <a:picLocks noGrp="1" noChangeAspect="1"/>
          </p:cNvPicPr>
          <p:nvPr>
            <p:ph idx="1"/>
          </p:nvPr>
        </p:nvPicPr>
        <p:blipFill>
          <a:blip r:embed="rId2" cstate="print"/>
          <a:stretch>
            <a:fillRect/>
          </a:stretch>
        </p:blipFill>
        <p:spPr>
          <a:xfrm>
            <a:off x="1861458" y="1293963"/>
            <a:ext cx="5421084" cy="3215157"/>
          </a:xfrm>
          <a:prstGeom prst="rect">
            <a:avLst/>
          </a:prstGeom>
        </p:spPr>
      </p:pic>
      <p:sp>
        <p:nvSpPr>
          <p:cNvPr id="5" name="TextBox 4"/>
          <p:cNvSpPr txBox="1"/>
          <p:nvPr/>
        </p:nvSpPr>
        <p:spPr>
          <a:xfrm>
            <a:off x="179512" y="4365104"/>
            <a:ext cx="8784976" cy="2339102"/>
          </a:xfrm>
          <a:prstGeom prst="rect">
            <a:avLst/>
          </a:prstGeom>
          <a:noFill/>
          <a:ln w="19050">
            <a:solidFill>
              <a:srgbClr val="006600"/>
            </a:solidFill>
          </a:ln>
        </p:spPr>
        <p:txBody>
          <a:bodyPr wrap="square" rtlCol="0">
            <a:spAutoFit/>
          </a:bodyPr>
          <a:lstStyle/>
          <a:p>
            <a:pPr marL="173038" indent="-173038" algn="just">
              <a:buFont typeface="Arial" pitchFamily="34" charset="0"/>
              <a:buChar char="•"/>
            </a:pPr>
            <a:r>
              <a:rPr lang="el-GR" sz="2200" dirty="0" smtClean="0"/>
              <a:t>Ο εισερχόμενος αέρας εξατμίζει μέρος του νερού που περιέχεται στο υγρό παραπέτασμα καθώς το διαπερνά, με συνέπεια αφενός μεν να ψύχεται λόγω της λανθάνουσας θερμότητας που απορροφά και αφετέρου να αποκτά αυξημένη σχετική υγρασία. </a:t>
            </a:r>
          </a:p>
          <a:p>
            <a:pPr marL="173038" indent="-173038" algn="just">
              <a:buFont typeface="Arial" pitchFamily="34" charset="0"/>
              <a:buChar char="•"/>
            </a:pPr>
            <a:endParaRPr lang="el-GR" sz="1400" dirty="0" smtClean="0"/>
          </a:p>
          <a:p>
            <a:pPr marL="173038" indent="-173038" algn="just">
              <a:buFont typeface="Arial" pitchFamily="34" charset="0"/>
              <a:buChar char="•"/>
            </a:pPr>
            <a:r>
              <a:rPr lang="el-GR" sz="2200" dirty="0" smtClean="0"/>
              <a:t>Συνεπώς, ο εισερχόμενος αέρας ψύχει το εσωτερικό του θερμοκηπίου, ενώ παράλληλα αυξάνει την σχετική υγρασία του.</a:t>
            </a:r>
            <a:endParaRPr lang="el-GR" sz="2200" dirty="0"/>
          </a:p>
        </p:txBody>
      </p:sp>
    </p:spTree>
    <p:extLst>
      <p:ext uri="{BB962C8B-B14F-4D97-AF65-F5344CB8AC3E}">
        <p14:creationId xmlns:p14="http://schemas.microsoft.com/office/powerpoint/2010/main" val="267189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1143000"/>
          </a:xfrm>
        </p:spPr>
        <p:txBody>
          <a:bodyPr>
            <a:normAutofit fontScale="90000"/>
          </a:bodyPr>
          <a:lstStyle/>
          <a:p>
            <a:r>
              <a:rPr lang="el-GR" dirty="0"/>
              <a:t>Διάταξη υγρών παραπετασμάτων σε μεγάλης έκτασης θερμοκηπιακές μονάδες</a:t>
            </a:r>
            <a:endParaRPr lang="en-US" dirty="0"/>
          </a:p>
        </p:txBody>
      </p:sp>
      <p:pic>
        <p:nvPicPr>
          <p:cNvPr id="4" name="Content Placeholder 3"/>
          <p:cNvPicPr>
            <a:picLocks noGrp="1" noChangeAspect="1"/>
          </p:cNvPicPr>
          <p:nvPr>
            <p:ph idx="1"/>
          </p:nvPr>
        </p:nvPicPr>
        <p:blipFill>
          <a:blip r:embed="rId2" cstate="print"/>
          <a:stretch>
            <a:fillRect/>
          </a:stretch>
        </p:blipFill>
        <p:spPr>
          <a:xfrm>
            <a:off x="107504" y="1484784"/>
            <a:ext cx="4508653" cy="4525963"/>
          </a:xfrm>
          <a:prstGeom prst="rect">
            <a:avLst/>
          </a:prstGeom>
        </p:spPr>
      </p:pic>
      <p:pic>
        <p:nvPicPr>
          <p:cNvPr id="5" name="Picture 4" descr="DSC00649.jpg"/>
          <p:cNvPicPr>
            <a:picLocks noChangeAspect="1"/>
          </p:cNvPicPr>
          <p:nvPr/>
        </p:nvPicPr>
        <p:blipFill>
          <a:blip r:embed="rId3" cstate="print"/>
          <a:stretch>
            <a:fillRect/>
          </a:stretch>
        </p:blipFill>
        <p:spPr>
          <a:xfrm>
            <a:off x="4439477" y="1628800"/>
            <a:ext cx="4608512" cy="3456384"/>
          </a:xfrm>
          <a:prstGeom prst="rect">
            <a:avLst/>
          </a:prstGeom>
        </p:spPr>
      </p:pic>
      <p:sp>
        <p:nvSpPr>
          <p:cNvPr id="6" name="TextBox 5"/>
          <p:cNvSpPr txBox="1"/>
          <p:nvPr/>
        </p:nvSpPr>
        <p:spPr>
          <a:xfrm>
            <a:off x="179512" y="5818038"/>
            <a:ext cx="8856984" cy="923330"/>
          </a:xfrm>
          <a:prstGeom prst="rect">
            <a:avLst/>
          </a:prstGeom>
          <a:noFill/>
          <a:ln w="19050">
            <a:solidFill>
              <a:srgbClr val="800000"/>
            </a:solidFill>
          </a:ln>
        </p:spPr>
        <p:txBody>
          <a:bodyPr wrap="square" rtlCol="0">
            <a:spAutoFit/>
          </a:bodyPr>
          <a:lstStyle/>
          <a:p>
            <a:r>
              <a:rPr lang="el-GR" dirty="0" smtClean="0"/>
              <a:t>Το θερμοκήπιο διαχωρίζεται σε διαμερίσματα πλάτους 40-60 </a:t>
            </a:r>
            <a:r>
              <a:rPr lang="en-US" dirty="0" smtClean="0"/>
              <a:t>m </a:t>
            </a:r>
            <a:r>
              <a:rPr lang="el-GR" dirty="0" smtClean="0"/>
              <a:t>το πολύ γιατί η μέγιστη απόσταση μεταξύ υγρού παραπετάσματος και ανεμιστήρων συνιστάται να μην υπερβαίνει τα </a:t>
            </a:r>
            <a:r>
              <a:rPr lang="en-US" dirty="0" smtClean="0"/>
              <a:t>40 m </a:t>
            </a:r>
            <a:r>
              <a:rPr lang="el-GR" dirty="0" smtClean="0"/>
              <a:t>(με μέγιστο ανεκτό τα 60 </a:t>
            </a:r>
            <a:r>
              <a:rPr lang="en-US" dirty="0" smtClean="0"/>
              <a:t>m</a:t>
            </a:r>
            <a:r>
              <a:rPr lang="el-GR" dirty="0" smtClean="0"/>
              <a:t>)</a:t>
            </a:r>
            <a:r>
              <a:rPr lang="en-US" dirty="0" smtClean="0"/>
              <a:t>.</a:t>
            </a:r>
            <a:r>
              <a:rPr lang="el-GR" dirty="0" smtClean="0"/>
              <a:t> </a:t>
            </a:r>
            <a:endParaRPr lang="el-GR" dirty="0"/>
          </a:p>
        </p:txBody>
      </p:sp>
    </p:spTree>
    <p:extLst>
      <p:ext uri="{BB962C8B-B14F-4D97-AF65-F5344CB8AC3E}">
        <p14:creationId xmlns:p14="http://schemas.microsoft.com/office/powerpoint/2010/main" val="1249458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251520" y="1268760"/>
            <a:ext cx="8640960" cy="2808312"/>
          </a:xfrm>
          <a:prstGeom prst="rect">
            <a:avLst/>
          </a:prstGeom>
          <a:solidFill>
            <a:srgbClr val="99CC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6000" smtClean="0">
                <a:latin typeface="Calibri" pitchFamily="34" charset="0"/>
                <a:cs typeface="Calibri" pitchFamily="34" charset="0"/>
              </a:rPr>
              <a:t>ΕΜΠΛΟΥΤΙΣΜΟΣ ΘΕΡΜΟΚΗΠΙΩΝ ΜΕ </a:t>
            </a:r>
            <a:r>
              <a:rPr lang="en-US" sz="6000" smtClean="0">
                <a:latin typeface="Calibri" pitchFamily="34" charset="0"/>
                <a:cs typeface="Calibri" pitchFamily="34" charset="0"/>
              </a:rPr>
              <a:t>CO</a:t>
            </a:r>
            <a:r>
              <a:rPr lang="en-US" sz="6000" baseline="-25000" smtClean="0">
                <a:latin typeface="Calibri" pitchFamily="34" charset="0"/>
                <a:cs typeface="Calibri" pitchFamily="34" charset="0"/>
              </a:rPr>
              <a:t>2</a:t>
            </a:r>
            <a:endParaRPr lang="el-GR" sz="6000" baseline="-25000" dirty="0">
              <a:latin typeface="Calibri" pitchFamily="34" charset="0"/>
              <a:cs typeface="Calibri" pitchFamily="34" charset="0"/>
            </a:endParaRPr>
          </a:p>
        </p:txBody>
      </p:sp>
    </p:spTree>
    <p:extLst>
      <p:ext uri="{BB962C8B-B14F-4D97-AF65-F5344CB8AC3E}">
        <p14:creationId xmlns:p14="http://schemas.microsoft.com/office/powerpoint/2010/main" val="3649590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792088"/>
          </a:xfrm>
          <a:solidFill>
            <a:srgbClr val="99CC00"/>
          </a:solidFill>
        </p:spPr>
        <p:txBody>
          <a:bodyPr>
            <a:normAutofit/>
          </a:bodyPr>
          <a:lstStyle/>
          <a:p>
            <a:r>
              <a:rPr lang="el-GR" sz="3600" b="1" dirty="0" smtClean="0"/>
              <a:t>Σκοπιμότητα παροχής CO</a:t>
            </a:r>
            <a:r>
              <a:rPr lang="el-GR" sz="3600" b="1" baseline="-25000" dirty="0" smtClean="0"/>
              <a:t>2</a:t>
            </a:r>
            <a:r>
              <a:rPr lang="el-GR" sz="3600" b="1" dirty="0" smtClean="0"/>
              <a:t> στα θερμοκήπια</a:t>
            </a:r>
            <a:endParaRPr lang="el-GR" sz="3600" b="1" dirty="0"/>
          </a:p>
        </p:txBody>
      </p:sp>
      <p:sp>
        <p:nvSpPr>
          <p:cNvPr id="4" name="Content Placeholder 3"/>
          <p:cNvSpPr>
            <a:spLocks noGrp="1"/>
          </p:cNvSpPr>
          <p:nvPr>
            <p:ph idx="1"/>
          </p:nvPr>
        </p:nvSpPr>
        <p:spPr>
          <a:xfrm>
            <a:off x="179512" y="980728"/>
            <a:ext cx="8784976" cy="5616624"/>
          </a:xfrm>
        </p:spPr>
        <p:txBody>
          <a:bodyPr>
            <a:noAutofit/>
          </a:bodyPr>
          <a:lstStyle/>
          <a:p>
            <a:pPr marL="0" indent="0" algn="just">
              <a:buNone/>
            </a:pPr>
            <a:r>
              <a:rPr lang="el-GR" sz="2400" dirty="0" smtClean="0"/>
              <a:t>Όταν επικρατούν χαμηλές εξωτερικές θερμοκρασίες, το θερμοκήπιο μένει κλειστό και δεν αερίζεται, οπότε η εσωτερική συγκέντρωση </a:t>
            </a:r>
            <a:r>
              <a:rPr lang="en-US" sz="2400" dirty="0" smtClean="0"/>
              <a:t>CO</a:t>
            </a:r>
            <a:r>
              <a:rPr lang="el-GR" sz="2400" baseline="-25000" dirty="0" smtClean="0"/>
              <a:t>2</a:t>
            </a:r>
            <a:r>
              <a:rPr lang="el-GR" sz="2400" dirty="0" smtClean="0"/>
              <a:t> μειώνεται σε επίπεδα σημαντικά χαμηλότερα από αυτά που επικρατούν στον εξωτερικό αέρα ( π.χ. στα 150-250 </a:t>
            </a:r>
            <a:r>
              <a:rPr lang="en-US" sz="2400" dirty="0" smtClean="0"/>
              <a:t>ppm)</a:t>
            </a:r>
            <a:r>
              <a:rPr lang="el-GR" sz="2400" dirty="0" smtClean="0"/>
              <a:t>.</a:t>
            </a:r>
          </a:p>
          <a:p>
            <a:pPr marL="0" indent="0" algn="just">
              <a:buNone/>
            </a:pPr>
            <a:endParaRPr lang="el-GR" sz="2400" dirty="0" smtClean="0"/>
          </a:p>
          <a:p>
            <a:pPr marL="0" indent="0" algn="just">
              <a:buNone/>
            </a:pPr>
            <a:r>
              <a:rPr lang="el-GR" sz="2400" dirty="0" smtClean="0"/>
              <a:t>Κάτω από αυτές τις συνθήκες, οι ρυθμοί φωτοσύνθεσης περιορίζονται δραστικά, με συνέπεια η παραγωγή των κηπευτικών που καλλιεργούνται μέσα στο θερμοκήπιο να μειώνεται σημαντικά. </a:t>
            </a:r>
          </a:p>
          <a:p>
            <a:pPr marL="0" indent="0" algn="just">
              <a:buNone/>
            </a:pPr>
            <a:endParaRPr lang="el-GR" sz="2400" dirty="0" smtClean="0"/>
          </a:p>
          <a:p>
            <a:pPr marL="0" indent="0" algn="just">
              <a:buNone/>
            </a:pPr>
            <a:r>
              <a:rPr lang="el-GR" sz="2400" dirty="0" smtClean="0"/>
              <a:t>Από την άλλη πλευρά, η ανύψωση της φυσικής συγκέντρωσης διοξειδίου του άνθρακα στο εσωτερικό του θερμοκηπίου στα 700 - 1000 ppm αυξάνει τους ρυθμούς φωτοσύνθεσης, με συνέπεια να λαμβάνεται υψηλότερη παραγωγή κατά 21-61% σε ξηρή μάζα.</a:t>
            </a:r>
            <a:endParaRPr lang="el-G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536" y="116632"/>
            <a:ext cx="8229600" cy="648072"/>
          </a:xfrm>
        </p:spPr>
        <p:txBody>
          <a:bodyPr>
            <a:normAutofit fontScale="90000"/>
          </a:bodyPr>
          <a:lstStyle/>
          <a:p>
            <a:r>
              <a:rPr lang="el-GR" dirty="0" smtClean="0"/>
              <a:t>Συστήματα εμπλουτισμού με CO</a:t>
            </a:r>
            <a:r>
              <a:rPr lang="el-GR" baseline="-25000" dirty="0" smtClean="0"/>
              <a:t>2</a:t>
            </a:r>
            <a:endParaRPr lang="el-GR" dirty="0"/>
          </a:p>
        </p:txBody>
      </p:sp>
      <p:sp>
        <p:nvSpPr>
          <p:cNvPr id="8" name="TextBox 7"/>
          <p:cNvSpPr txBox="1"/>
          <p:nvPr/>
        </p:nvSpPr>
        <p:spPr>
          <a:xfrm>
            <a:off x="107504" y="886304"/>
            <a:ext cx="3563888" cy="1390568"/>
          </a:xfrm>
          <a:prstGeom prst="rect">
            <a:avLst/>
          </a:prstGeom>
          <a:noFill/>
          <a:ln w="28575">
            <a:solidFill>
              <a:srgbClr val="003300"/>
            </a:solidFill>
          </a:ln>
        </p:spPr>
        <p:txBody>
          <a:bodyPr wrap="square" tIns="18000" bIns="18000" rtlCol="0">
            <a:spAutoFit/>
          </a:bodyPr>
          <a:lstStyle/>
          <a:p>
            <a:pPr algn="just"/>
            <a:r>
              <a:rPr lang="el-GR" sz="2200" b="1" dirty="0" smtClean="0"/>
              <a:t>Παροχή συμπιεσμένου &amp; υγροποιημένου </a:t>
            </a:r>
            <a:r>
              <a:rPr lang="en-US" sz="2200" b="1" dirty="0" smtClean="0"/>
              <a:t>CO</a:t>
            </a:r>
            <a:r>
              <a:rPr lang="el-GR" sz="2200" b="1" baseline="-25000" dirty="0" smtClean="0"/>
              <a:t>2</a:t>
            </a:r>
            <a:r>
              <a:rPr lang="el-GR" sz="2200" b="1" dirty="0" smtClean="0"/>
              <a:t> από κεντρικές δεξαμενές αποθήκευσης</a:t>
            </a:r>
            <a:endParaRPr lang="el-GR" sz="2200" dirty="0" smtClean="0"/>
          </a:p>
        </p:txBody>
      </p:sp>
      <p:sp>
        <p:nvSpPr>
          <p:cNvPr id="12" name="TextBox 11"/>
          <p:cNvSpPr txBox="1"/>
          <p:nvPr/>
        </p:nvSpPr>
        <p:spPr>
          <a:xfrm>
            <a:off x="3851920" y="909881"/>
            <a:ext cx="5184576" cy="1938992"/>
          </a:xfrm>
          <a:prstGeom prst="rect">
            <a:avLst/>
          </a:prstGeom>
          <a:noFill/>
          <a:ln w="19050">
            <a:solidFill>
              <a:srgbClr val="663300"/>
            </a:solidFill>
          </a:ln>
        </p:spPr>
        <p:txBody>
          <a:bodyPr wrap="square" rtlCol="0">
            <a:spAutoFit/>
          </a:bodyPr>
          <a:lstStyle/>
          <a:p>
            <a:pPr algn="just"/>
            <a:r>
              <a:rPr lang="el-GR" sz="2400" b="1" dirty="0" smtClean="0"/>
              <a:t>Παροχή </a:t>
            </a:r>
            <a:r>
              <a:rPr lang="en-US" sz="2400" b="1" dirty="0" smtClean="0"/>
              <a:t>CO</a:t>
            </a:r>
            <a:r>
              <a:rPr lang="el-GR" sz="2400" b="1" baseline="-25000" dirty="0" smtClean="0"/>
              <a:t>2</a:t>
            </a:r>
            <a:r>
              <a:rPr lang="el-GR" sz="2400" b="1" dirty="0" smtClean="0"/>
              <a:t> που παράγεται στη θερμοκηπιακή μονάδα μέσω τέλειας καύσης </a:t>
            </a:r>
            <a:r>
              <a:rPr lang="el-GR" sz="2400" b="1" dirty="0" err="1" smtClean="0"/>
              <a:t>υγαερίου</a:t>
            </a:r>
            <a:r>
              <a:rPr lang="el-GR" sz="2400" b="1" dirty="0" smtClean="0"/>
              <a:t>, φυσικού αερίου, πετρελαίου, κηροζίνης, βιομάζας ή άλλης θερμαντικής πηγής</a:t>
            </a:r>
            <a:r>
              <a:rPr lang="el-GR" sz="2200" dirty="0" smtClean="0"/>
              <a:t> </a:t>
            </a:r>
            <a:endParaRPr lang="el-GR" sz="2200" dirty="0"/>
          </a:p>
        </p:txBody>
      </p:sp>
      <p:pic>
        <p:nvPicPr>
          <p:cNvPr id="10" name="Picture 9" descr="Εικόνα 6.33. Δεξαμενές υγρού CO2.JPG"/>
          <p:cNvPicPr>
            <a:picLocks noChangeAspect="1"/>
          </p:cNvPicPr>
          <p:nvPr/>
        </p:nvPicPr>
        <p:blipFill>
          <a:blip r:embed="rId2" cstate="print"/>
          <a:stretch>
            <a:fillRect/>
          </a:stretch>
        </p:blipFill>
        <p:spPr>
          <a:xfrm>
            <a:off x="107504" y="2348880"/>
            <a:ext cx="3600400" cy="4464496"/>
          </a:xfrm>
          <a:prstGeom prst="rect">
            <a:avLst/>
          </a:prstGeom>
        </p:spPr>
      </p:pic>
      <p:pic>
        <p:nvPicPr>
          <p:cNvPr id="115714" name="Picture 2" descr="Carbon dioxide generator."/>
          <p:cNvPicPr>
            <a:picLocks noChangeAspect="1" noChangeArrowheads="1"/>
          </p:cNvPicPr>
          <p:nvPr/>
        </p:nvPicPr>
        <p:blipFill>
          <a:blip r:embed="rId3" cstate="print"/>
          <a:srcRect/>
          <a:stretch>
            <a:fillRect/>
          </a:stretch>
        </p:blipFill>
        <p:spPr bwMode="auto">
          <a:xfrm>
            <a:off x="3870177" y="2924945"/>
            <a:ext cx="5202828" cy="3888432"/>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1556</TotalTime>
  <Words>719</Words>
  <Application>Microsoft Office PowerPoint</Application>
  <PresentationFormat>On-screen Show (4:3)</PresentationFormat>
  <Paragraphs>64</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Δροσισμός θερμοκηπίων</vt:lpstr>
      <vt:lpstr>Συστήματα δροσισμού</vt:lpstr>
      <vt:lpstr>Συστήματα δροσισμού</vt:lpstr>
      <vt:lpstr>Εναλλακτικοί τρόποι διάταξης υγρού παραπετάσματος και ανεμιστήρων</vt:lpstr>
      <vt:lpstr>Διάταξη υγρών παραπετασμάτων σε μεγάλης έκτασης θερμοκηπιακές μονάδες</vt:lpstr>
      <vt:lpstr>PowerPoint Presentation</vt:lpstr>
      <vt:lpstr>Σκοπιμότητα παροχής CO2 στα θερμοκήπια</vt:lpstr>
      <vt:lpstr>Συστήματα εμπλουτισμού με CO2</vt:lpstr>
      <vt:lpstr>Παροχή του CO2 μέσα στο θερμοκήπιο</vt:lpstr>
      <vt:lpstr>Παροχή του CO2 μέσα στο θερμοκήπιο</vt:lpstr>
      <vt:lpstr>Βιβλιογραφία</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ΚΑΛΛΙΕΡΓΕΙA ΚΗΠΕΥΤΙΚΩΝ ΣΤΟ ΘΕΡΜΟΚΗΠΙΟ</dc:title>
  <dc:creator>Home</dc:creator>
  <cp:lastModifiedBy>Windows User</cp:lastModifiedBy>
  <cp:revision>38</cp:revision>
  <dcterms:created xsi:type="dcterms:W3CDTF">2016-11-15T20:37:03Z</dcterms:created>
  <dcterms:modified xsi:type="dcterms:W3CDTF">2020-03-19T09:39:42Z</dcterms:modified>
</cp:coreProperties>
</file>