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362" r:id="rId2"/>
    <p:sldId id="258" r:id="rId3"/>
    <p:sldId id="373" r:id="rId4"/>
    <p:sldId id="370" r:id="rId5"/>
    <p:sldId id="371" r:id="rId6"/>
    <p:sldId id="372" r:id="rId7"/>
    <p:sldId id="374" r:id="rId8"/>
    <p:sldId id="377" r:id="rId9"/>
    <p:sldId id="382" r:id="rId10"/>
    <p:sldId id="384" r:id="rId11"/>
    <p:sldId id="378" r:id="rId12"/>
    <p:sldId id="376" r:id="rId13"/>
    <p:sldId id="262" r:id="rId14"/>
    <p:sldId id="264" r:id="rId15"/>
    <p:sldId id="274" r:id="rId16"/>
    <p:sldId id="292" r:id="rId17"/>
    <p:sldId id="388" r:id="rId18"/>
    <p:sldId id="387" r:id="rId19"/>
    <p:sldId id="389" r:id="rId20"/>
    <p:sldId id="390" r:id="rId21"/>
    <p:sldId id="275" r:id="rId22"/>
    <p:sldId id="276" r:id="rId23"/>
    <p:sldId id="386" r:id="rId24"/>
    <p:sldId id="299" r:id="rId25"/>
    <p:sldId id="411" r:id="rId26"/>
    <p:sldId id="302" r:id="rId27"/>
    <p:sldId id="305" r:id="rId28"/>
    <p:sldId id="303" r:id="rId29"/>
    <p:sldId id="391" r:id="rId30"/>
    <p:sldId id="392" r:id="rId31"/>
    <p:sldId id="396" r:id="rId32"/>
    <p:sldId id="395" r:id="rId33"/>
    <p:sldId id="394" r:id="rId34"/>
    <p:sldId id="393" r:id="rId35"/>
    <p:sldId id="398" r:id="rId36"/>
    <p:sldId id="414" r:id="rId37"/>
    <p:sldId id="424" r:id="rId38"/>
    <p:sldId id="420" r:id="rId39"/>
    <p:sldId id="416" r:id="rId40"/>
    <p:sldId id="433" r:id="rId41"/>
    <p:sldId id="428" r:id="rId42"/>
    <p:sldId id="434" r:id="rId43"/>
    <p:sldId id="432" r:id="rId44"/>
    <p:sldId id="430" r:id="rId45"/>
    <p:sldId id="425" r:id="rId46"/>
    <p:sldId id="431" r:id="rId47"/>
    <p:sldId id="319" r:id="rId48"/>
    <p:sldId id="320" r:id="rId49"/>
    <p:sldId id="321" r:id="rId50"/>
    <p:sldId id="322" r:id="rId51"/>
    <p:sldId id="323" r:id="rId52"/>
    <p:sldId id="404" r:id="rId53"/>
    <p:sldId id="399" r:id="rId54"/>
    <p:sldId id="402" r:id="rId55"/>
    <p:sldId id="325" r:id="rId56"/>
    <p:sldId id="406" r:id="rId57"/>
    <p:sldId id="407" r:id="rId58"/>
    <p:sldId id="342" r:id="rId59"/>
    <p:sldId id="343" r:id="rId60"/>
    <p:sldId id="344" r:id="rId61"/>
    <p:sldId id="345" r:id="rId62"/>
    <p:sldId id="346" r:id="rId63"/>
    <p:sldId id="347" r:id="rId64"/>
    <p:sldId id="405" r:id="rId65"/>
    <p:sldId id="348" r:id="rId66"/>
    <p:sldId id="349" r:id="rId67"/>
    <p:sldId id="350" r:id="rId68"/>
    <p:sldId id="356" r:id="rId69"/>
    <p:sldId id="357" r:id="rId70"/>
    <p:sldId id="313" r:id="rId71"/>
    <p:sldId id="358" r:id="rId72"/>
    <p:sldId id="366" r:id="rId73"/>
  </p:sldIdLst>
  <p:sldSz cx="9144000" cy="6858000" type="screen4x3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CCFFCC"/>
    <a:srgbClr val="003300"/>
    <a:srgbClr val="CCCC00"/>
    <a:srgbClr val="CCFF99"/>
    <a:srgbClr val="FFFFFF"/>
    <a:srgbClr val="14004C"/>
    <a:srgbClr val="006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 autoAdjust="0"/>
    <p:restoredTop sz="94711" autoAdjust="0"/>
  </p:normalViewPr>
  <p:slideViewPr>
    <p:cSldViewPr>
      <p:cViewPr varScale="1">
        <p:scale>
          <a:sx n="105" d="100"/>
          <a:sy n="105" d="100"/>
        </p:scale>
        <p:origin x="171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>
              <a:gd name="T0" fmla="*/ 2147483646 w 4128"/>
              <a:gd name="T1" fmla="*/ 2147483646 h 479"/>
              <a:gd name="T2" fmla="*/ 2147483646 w 4128"/>
              <a:gd name="T3" fmla="*/ 2147483646 h 479"/>
              <a:gd name="T4" fmla="*/ 2147483646 w 4128"/>
              <a:gd name="T5" fmla="*/ 2147483646 h 479"/>
              <a:gd name="T6" fmla="*/ 0 w 4128"/>
              <a:gd name="T7" fmla="*/ 2147483646 h 479"/>
              <a:gd name="T8" fmla="*/ 2147483646 w 4128"/>
              <a:gd name="T9" fmla="*/ 2147483646 h 4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l-GR" noProof="0"/>
              <a:t>Κάντε κλικ για να επεξεργαστείτε τον τίτλο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el-GR" noProof="0"/>
              <a:t>Κάντε κλικ για να επεξεργαστείτε τον υπότιτλο του υποδείγματος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fld id="{210FA5DA-56D3-4F2E-AD24-DC68BA3100C9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A2224-4FDD-492B-ABE8-E3D3E2861A85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20E42-8DD7-4A6C-A452-755697F4C764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457200"/>
            <a:ext cx="77724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74911-4134-4FD9-90F5-82085A19D127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22162-1681-40FE-A21E-85D6795F88CC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1C86C-81E9-42B9-8358-0CE9C04037FF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72F04-4E59-4BF4-9223-48682CE3BE59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CC41C-EF07-49D9-B011-C8535FAEAD1D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C5473-E10E-4349-8063-3D3F1B89921F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1C325-06C1-4715-9D08-B6BFBD48CB50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F4203-DC90-4C4D-BE9A-67E8FE5C15FA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289F2-5115-43C0-9057-16CA89F7AA82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33955-3142-49FE-B815-CBC0E6CE36A5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70387-C05B-4DC4-B052-CFA3659274CC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n-US"/>
              <a:t>Δεύτερου επιπέδου</a:t>
            </a:r>
          </a:p>
          <a:p>
            <a:pPr lvl="2"/>
            <a:r>
              <a:rPr lang="el-GR" altLang="en-US"/>
              <a:t>Τρίτου επιπέδου</a:t>
            </a:r>
          </a:p>
          <a:p>
            <a:pPr lvl="3"/>
            <a:r>
              <a:rPr lang="el-GR" altLang="en-US"/>
              <a:t>Τέταρτου επιπέδου</a:t>
            </a:r>
          </a:p>
          <a:p>
            <a:pPr lvl="4"/>
            <a:r>
              <a:rPr lang="el-GR" altLang="en-US"/>
              <a:t>Πέμπτου επιπέδου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07C1CA6-710E-4386-BC94-A2494A7E8FF8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20713"/>
            <a:ext cx="8893175" cy="5113337"/>
          </a:xfrm>
          <a:noFill/>
        </p:spPr>
        <p:txBody>
          <a:bodyPr anchor="ctr"/>
          <a:lstStyle/>
          <a:p>
            <a:pPr algn="ctr" eaLnBrk="1" hangingPunct="1">
              <a:lnSpc>
                <a:spcPct val="125000"/>
              </a:lnSpc>
            </a:pPr>
            <a:r>
              <a:rPr lang="el-GR" altLang="en-US" sz="6000" b="1">
                <a:solidFill>
                  <a:srgbClr val="003300"/>
                </a:solidFill>
                <a:latin typeface="Tahoma" pitchFamily="34" charset="0"/>
              </a:rPr>
              <a:t>Η ΚΑΛΛΙΕΡΓΕΙΑ ΤΗΣ ΤΟΜΑΤΑΣ ΣΤΟ ΘΕΡΜΟΚΗΠΙΟ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11213"/>
          </a:xfrm>
        </p:spPr>
        <p:txBody>
          <a:bodyPr/>
          <a:lstStyle/>
          <a:p>
            <a:pPr algn="ctr" eaLnBrk="1" hangingPunct="1"/>
            <a:r>
              <a:rPr lang="el-GR" altLang="en-US"/>
              <a:t>Τεχνική εμβολιασμού</a:t>
            </a:r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1990725"/>
            <a:ext cx="5895975" cy="4095750"/>
          </a:xfrm>
          <a:noFill/>
        </p:spPr>
      </p:pic>
      <p:pic>
        <p:nvPicPr>
          <p:cNvPr id="20484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484313"/>
            <a:ext cx="3959225" cy="528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6850" y="571500"/>
            <a:ext cx="3887788" cy="2916238"/>
          </a:xfrm>
        </p:spPr>
      </p:pic>
      <p:pic>
        <p:nvPicPr>
          <p:cNvPr id="23555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3644900"/>
            <a:ext cx="42846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5850" y="466725"/>
            <a:ext cx="4211638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itle 1"/>
          <p:cNvSpPr txBox="1">
            <a:spLocks/>
          </p:cNvSpPr>
          <p:nvPr/>
        </p:nvSpPr>
        <p:spPr bwMode="auto">
          <a:xfrm>
            <a:off x="179388" y="36513"/>
            <a:ext cx="81327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r>
              <a:rPr kumimoji="1" lang="el-GR" altLang="en-US" sz="4400">
                <a:solidFill>
                  <a:schemeClr val="tx2"/>
                </a:solidFill>
              </a:rPr>
              <a:t>Τεχνική εμβολιασμού</a:t>
            </a:r>
          </a:p>
        </p:txBody>
      </p:sp>
      <p:pic>
        <p:nvPicPr>
          <p:cNvPr id="23558" name="Picture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325" y="3644900"/>
            <a:ext cx="238760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 noChangeArrowheads="1"/>
          </p:cNvSpPr>
          <p:nvPr>
            <p:ph type="title"/>
          </p:nvPr>
        </p:nvSpPr>
        <p:spPr>
          <a:xfrm>
            <a:off x="1042988" y="476250"/>
            <a:ext cx="6983412" cy="1143000"/>
          </a:xfrm>
        </p:spPr>
        <p:txBody>
          <a:bodyPr/>
          <a:lstStyle/>
          <a:p>
            <a:pPr algn="ctr" eaLnBrk="1" hangingPunct="1"/>
            <a:r>
              <a:rPr lang="el-GR" altLang="en-US" sz="3200" b="1"/>
              <a:t>Φυτά τομάτας σε κανονικό στάδιο μεταφύτευσης</a:t>
            </a:r>
          </a:p>
        </p:txBody>
      </p:sp>
      <p:pic>
        <p:nvPicPr>
          <p:cNvPr id="2765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4438" y="1981200"/>
            <a:ext cx="6713537" cy="4114800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2800" b="1"/>
              <a:t>ΤΟ ΕΔΑΦΟΣ ΤΟΥ ΘΕΡΜΟΚΗΠΙΟΥ ΚΑΙ Η</a:t>
            </a:r>
            <a:r>
              <a:rPr lang="en-US" altLang="en-US" sz="2800" b="1"/>
              <a:t> </a:t>
            </a:r>
            <a:r>
              <a:rPr lang="el-GR" altLang="en-US" sz="2800" b="1"/>
              <a:t>ΠΡΟΕΤΟΙΜΑΣΙΑ ΤΟΥ</a:t>
            </a:r>
            <a:endParaRPr lang="en-US" altLang="en-US" sz="2800" b="1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pPr marL="609600" indent="-609600" eaLnBrk="1" hangingPunct="1">
              <a:buClr>
                <a:schemeClr val="tx1"/>
              </a:buClr>
              <a:buFontTx/>
              <a:buAutoNum type="arabicPeriod"/>
            </a:pPr>
            <a:r>
              <a:rPr lang="el-GR" altLang="en-US" b="1"/>
              <a:t>Όργωμα – φρεζάρισμα εδάφους</a:t>
            </a:r>
          </a:p>
          <a:p>
            <a:pPr marL="609600" indent="-609600" eaLnBrk="1" hangingPunct="1">
              <a:buClr>
                <a:schemeClr val="tx1"/>
              </a:buClr>
              <a:buFontTx/>
              <a:buAutoNum type="arabicPeriod"/>
            </a:pPr>
            <a:r>
              <a:rPr lang="el-GR" altLang="en-US" b="1"/>
              <a:t>Ανάλυση εδάφους</a:t>
            </a:r>
          </a:p>
          <a:p>
            <a:pPr marL="609600" indent="-609600" eaLnBrk="1" hangingPunct="1">
              <a:buClr>
                <a:schemeClr val="tx1"/>
              </a:buClr>
              <a:buFontTx/>
              <a:buAutoNum type="arabicPeriod"/>
            </a:pPr>
            <a:r>
              <a:rPr lang="el-GR" altLang="en-US" b="1"/>
              <a:t>Βασική λίπανση</a:t>
            </a:r>
            <a:r>
              <a:rPr lang="en-US" altLang="en-US" b="1"/>
              <a:t> (</a:t>
            </a:r>
            <a:r>
              <a:rPr lang="el-GR" altLang="en-US" b="1"/>
              <a:t>ανόργανη, οργανική,)</a:t>
            </a:r>
          </a:p>
          <a:p>
            <a:pPr marL="609600" indent="-609600" eaLnBrk="1" hangingPunct="1">
              <a:buClr>
                <a:schemeClr val="tx1"/>
              </a:buClr>
              <a:buFontTx/>
              <a:buAutoNum type="arabicPeriod"/>
            </a:pPr>
            <a:r>
              <a:rPr lang="el-GR" altLang="en-US" b="1"/>
              <a:t>Εγκατάσταση συστήματος άρδευσης</a:t>
            </a:r>
          </a:p>
          <a:p>
            <a:pPr marL="609600" indent="-609600" eaLnBrk="1" hangingPunct="1">
              <a:buClr>
                <a:schemeClr val="tx1"/>
              </a:buClr>
              <a:buFontTx/>
              <a:buNone/>
            </a:pPr>
            <a:endParaRPr lang="el-GR" altLang="en-US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</p:spPr>
        <p:txBody>
          <a:bodyPr anchor="ctr"/>
          <a:lstStyle/>
          <a:p>
            <a:pPr algn="ctr" eaLnBrk="1" hangingPunct="1"/>
            <a:r>
              <a:rPr lang="el-GR" altLang="en-US" sz="3600" b="1"/>
              <a:t>ΣΤΟΧΟΙ ΒΑΣΙΚΗΣ ΛΙΠΑΝΣΗΣ</a:t>
            </a:r>
          </a:p>
        </p:txBody>
      </p:sp>
      <p:sp>
        <p:nvSpPr>
          <p:cNvPr id="2969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525963"/>
          </a:xfrm>
          <a:noFill/>
        </p:spPr>
        <p:txBody>
          <a:bodyPr/>
          <a:lstStyle/>
          <a:p>
            <a:pPr marL="609600" indent="-609600" eaLnBrk="1" hangingPunct="1">
              <a:buClr>
                <a:schemeClr val="tx1"/>
              </a:buClr>
              <a:buFontTx/>
              <a:buAutoNum type="arabicPeriod"/>
            </a:pPr>
            <a:r>
              <a:rPr lang="el-GR" altLang="en-US" sz="3600" b="1"/>
              <a:t>Υψηλά επίπεδα οργανικής ουσίας</a:t>
            </a:r>
          </a:p>
          <a:p>
            <a:pPr marL="609600" indent="-609600" eaLnBrk="1" hangingPunct="1">
              <a:buClr>
                <a:schemeClr val="tx1"/>
              </a:buClr>
              <a:buFontTx/>
              <a:buAutoNum type="arabicPeriod"/>
            </a:pPr>
            <a:r>
              <a:rPr lang="el-GR" altLang="en-US" sz="3600" b="1"/>
              <a:t>Αναγκαία ποσότητα Ρ για όλη την περίοδο</a:t>
            </a:r>
          </a:p>
          <a:p>
            <a:pPr marL="609600" indent="-609600" eaLnBrk="1" hangingPunct="1">
              <a:buClr>
                <a:schemeClr val="tx1"/>
              </a:buClr>
              <a:buFontTx/>
              <a:buAutoNum type="arabicPeriod"/>
            </a:pPr>
            <a:r>
              <a:rPr lang="el-GR" altLang="en-US" sz="3600" b="1"/>
              <a:t>Αρκετά αποθέματα Κ</a:t>
            </a:r>
          </a:p>
          <a:p>
            <a:pPr marL="609600" indent="-609600" eaLnBrk="1" hangingPunct="1">
              <a:buClr>
                <a:schemeClr val="tx1"/>
              </a:buClr>
              <a:buFontTx/>
              <a:buAutoNum type="arabicPeriod"/>
            </a:pPr>
            <a:r>
              <a:rPr lang="el-GR" altLang="en-US" sz="3600" b="1"/>
              <a:t>Αρκετό Ν για την πρώτη ανάπτυξη</a:t>
            </a:r>
          </a:p>
          <a:p>
            <a:pPr marL="609600" indent="-609600" eaLnBrk="1" hangingPunct="1">
              <a:buClr>
                <a:schemeClr val="tx1"/>
              </a:buClr>
              <a:buFontTx/>
              <a:buAutoNum type="arabicPeriod"/>
            </a:pPr>
            <a:r>
              <a:rPr lang="el-GR" altLang="en-US" sz="3600" b="1"/>
              <a:t>Αντίδραση εδάφους </a:t>
            </a:r>
            <a:r>
              <a:rPr lang="en-US" altLang="en-US" sz="3600" b="1"/>
              <a:t>pH=6-6,5</a:t>
            </a:r>
            <a:r>
              <a:rPr lang="el-GR" altLang="en-US" sz="3600" b="1"/>
              <a:t> </a:t>
            </a:r>
          </a:p>
          <a:p>
            <a:pPr marL="609600" indent="-609600" eaLnBrk="1" hangingPunct="1">
              <a:buClr>
                <a:schemeClr val="tx1"/>
              </a:buClr>
              <a:buFontTx/>
              <a:buAutoNum type="arabicPeriod"/>
            </a:pPr>
            <a:endParaRPr lang="el-GR" altLang="en-US" sz="3600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404813"/>
            <a:ext cx="7772400" cy="979487"/>
          </a:xfrm>
        </p:spPr>
        <p:txBody>
          <a:bodyPr/>
          <a:lstStyle/>
          <a:p>
            <a:pPr algn="ctr" eaLnBrk="1" hangingPunct="1"/>
            <a:r>
              <a:rPr lang="el-GR" altLang="en-US" b="1"/>
              <a:t>ΚΑΤΕΡΓΑΣΙΑ ΕΔΑΦΟΥΣ</a:t>
            </a:r>
            <a:endParaRPr lang="en-US" altLang="en-US" b="1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981200"/>
            <a:ext cx="8353425" cy="4114800"/>
          </a:xfrm>
        </p:spPr>
        <p:txBody>
          <a:bodyPr/>
          <a:lstStyle/>
          <a:p>
            <a:pPr eaLnBrk="1" hangingPunct="1"/>
            <a:r>
              <a:rPr lang="el-GR" altLang="en-US" b="1"/>
              <a:t>Βαθύ όργωμα</a:t>
            </a:r>
          </a:p>
          <a:p>
            <a:pPr eaLnBrk="1" hangingPunct="1"/>
            <a:r>
              <a:rPr lang="el-GR" altLang="en-US" b="1"/>
              <a:t>Φρεζάρισμα</a:t>
            </a:r>
          </a:p>
          <a:p>
            <a:pPr eaLnBrk="1" hangingPunct="1"/>
            <a:r>
              <a:rPr lang="el-GR" altLang="en-US" b="1"/>
              <a:t>Προσθήκη λιπασμάτων (&amp; κοπριάς;)</a:t>
            </a:r>
          </a:p>
          <a:p>
            <a:pPr eaLnBrk="1" hangingPunct="1"/>
            <a:r>
              <a:rPr lang="el-GR" altLang="en-US" b="1"/>
              <a:t>Απολύμανση</a:t>
            </a:r>
          </a:p>
          <a:p>
            <a:pPr eaLnBrk="1" hangingPunct="1"/>
            <a:r>
              <a:rPr lang="el-GR" altLang="en-US" b="1"/>
              <a:t>Ψιλοχωματισμός</a:t>
            </a:r>
          </a:p>
          <a:p>
            <a:pPr eaLnBrk="1" hangingPunct="1"/>
            <a:r>
              <a:rPr lang="el-GR" altLang="en-US" b="1"/>
              <a:t>Εγκατάσταση συστήματος άρδευσης</a:t>
            </a:r>
          </a:p>
          <a:p>
            <a:pPr eaLnBrk="1" hangingPunct="1"/>
            <a:endParaRPr lang="el-GR" altLang="en-US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136650"/>
            <a:ext cx="8569325" cy="5721350"/>
          </a:xfrm>
          <a:noFill/>
        </p:spPr>
      </p:pic>
      <p:sp>
        <p:nvSpPr>
          <p:cNvPr id="31747" name="Text Box 6"/>
          <p:cNvSpPr txBox="1">
            <a:spLocks noChangeArrowheads="1"/>
          </p:cNvSpPr>
          <p:nvPr/>
        </p:nvSpPr>
        <p:spPr bwMode="auto">
          <a:xfrm>
            <a:off x="1095375" y="38100"/>
            <a:ext cx="70088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l-GR" altLang="en-US" sz="3200" b="1"/>
              <a:t>Κατεργασία του εδάφους θερμοκηπίου </a:t>
            </a:r>
          </a:p>
          <a:p>
            <a:pPr algn="ctr" eaLnBrk="1" hangingPunct="1"/>
            <a:r>
              <a:rPr lang="el-GR" altLang="en-US" sz="3200" b="1"/>
              <a:t>με ελκυστήρα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1"/>
          <p:cNvSpPr>
            <a:spLocks noGrp="1"/>
          </p:cNvSpPr>
          <p:nvPr>
            <p:ph/>
          </p:nvPr>
        </p:nvSpPr>
        <p:spPr>
          <a:xfrm>
            <a:off x="539750" y="404813"/>
            <a:ext cx="7772400" cy="1152525"/>
          </a:xfrm>
        </p:spPr>
        <p:txBody>
          <a:bodyPr/>
          <a:lstStyle/>
          <a:p>
            <a:pPr algn="ctr"/>
            <a:r>
              <a:rPr lang="el-GR" altLang="en-US" sz="4000" b="1"/>
              <a:t>ΑΠΟΛΥΜΑΝΣΗ ΕΔΑΦΟΥΣ</a:t>
            </a:r>
          </a:p>
        </p:txBody>
      </p:sp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468313" y="1916113"/>
            <a:ext cx="8207375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200000"/>
              </a:lnSpc>
            </a:pPr>
            <a:r>
              <a:rPr lang="el-GR" altLang="en-US" sz="3200"/>
              <a:t>Βρωμιούχο μεθύλιο</a:t>
            </a:r>
          </a:p>
          <a:p>
            <a:pPr eaLnBrk="1" hangingPunct="1">
              <a:lnSpc>
                <a:spcPct val="200000"/>
              </a:lnSpc>
            </a:pPr>
            <a:r>
              <a:rPr lang="el-GR" altLang="en-US" sz="3200"/>
              <a:t>Παστερίωση με ατμό</a:t>
            </a:r>
          </a:p>
          <a:p>
            <a:pPr eaLnBrk="1" hangingPunct="1">
              <a:lnSpc>
                <a:spcPct val="200000"/>
              </a:lnSpc>
            </a:pPr>
            <a:r>
              <a:rPr lang="el-GR" altLang="en-US" sz="3200"/>
              <a:t>Ηλιοθέρμανση</a:t>
            </a:r>
          </a:p>
          <a:p>
            <a:pPr eaLnBrk="1" hangingPunct="1">
              <a:lnSpc>
                <a:spcPct val="200000"/>
              </a:lnSpc>
            </a:pPr>
            <a:r>
              <a:rPr lang="el-GR" altLang="en-US" sz="3200"/>
              <a:t>Βιοαπολύμανση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92213" y="825500"/>
            <a:ext cx="6583362" cy="5627688"/>
          </a:xfrm>
          <a:noFill/>
        </p:spPr>
      </p:pic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539750" y="188913"/>
            <a:ext cx="73453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l-GR" altLang="en-US" sz="3200" b="1"/>
              <a:t>Παστερίωση με ατμό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8175" y="908050"/>
            <a:ext cx="5327650" cy="5638800"/>
          </a:xfrm>
          <a:noFill/>
        </p:spPr>
      </p:pic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1692275" y="188913"/>
            <a:ext cx="5832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l-GR" altLang="en-US" sz="3200"/>
              <a:t>Ηλιοθέρμανση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 algn="ctr" eaLnBrk="1" hangingPunct="1"/>
            <a:r>
              <a:rPr lang="el-GR" altLang="en-US" sz="3200" b="1"/>
              <a:t>ΤΟΜΑΤΑ-ΕΙΣΑΓΩΓΗ</a:t>
            </a:r>
            <a:endParaRPr lang="en-US" altLang="en-US" sz="3200" b="1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458200" cy="4800600"/>
          </a:xfrm>
        </p:spPr>
        <p:txBody>
          <a:bodyPr/>
          <a:lstStyle/>
          <a:p>
            <a:pPr eaLnBrk="1" hangingPunct="1"/>
            <a:r>
              <a:rPr lang="el-GR" altLang="en-US" sz="2800" b="1">
                <a:solidFill>
                  <a:srgbClr val="006037"/>
                </a:solidFill>
              </a:rPr>
              <a:t>Ετήσιο λαχανικό πολύ δημοφιλές</a:t>
            </a:r>
          </a:p>
          <a:p>
            <a:pPr eaLnBrk="1" hangingPunct="1"/>
            <a:r>
              <a:rPr lang="el-GR" altLang="en-US" sz="2800" b="1">
                <a:solidFill>
                  <a:srgbClr val="006037"/>
                </a:solidFill>
              </a:rPr>
              <a:t>Τρίτη θέση σε διεθνή κλίμακα μετά από πατάτα και γλυκοπατάτα</a:t>
            </a:r>
          </a:p>
          <a:p>
            <a:pPr eaLnBrk="1" hangingPunct="1"/>
            <a:r>
              <a:rPr lang="el-GR" altLang="en-US" sz="2800" b="1">
                <a:solidFill>
                  <a:srgbClr val="006037"/>
                </a:solidFill>
              </a:rPr>
              <a:t>Δεύτερη θέση στην Ελλάδα μετά από πατάτα</a:t>
            </a:r>
          </a:p>
          <a:p>
            <a:pPr eaLnBrk="1" hangingPunct="1"/>
            <a:r>
              <a:rPr lang="el-GR" altLang="en-US" sz="2800" b="1">
                <a:solidFill>
                  <a:srgbClr val="006037"/>
                </a:solidFill>
              </a:rPr>
              <a:t>Ο καρπός καταναλώνεται ώριμος, νωπός, αποξηραμένος, σε άλμη, ακέραιος ή σε πολτό</a:t>
            </a:r>
          </a:p>
          <a:p>
            <a:pPr eaLnBrk="1" hangingPunct="1"/>
            <a:r>
              <a:rPr lang="el-GR" altLang="en-US" sz="2800" b="1">
                <a:solidFill>
                  <a:srgbClr val="006037"/>
                </a:solidFill>
              </a:rPr>
              <a:t>Πλούσιος σε βιταμίνες κυρίως </a:t>
            </a:r>
            <a:r>
              <a:rPr lang="en-US" altLang="en-US" sz="2800" b="1">
                <a:solidFill>
                  <a:srgbClr val="006037"/>
                </a:solidFill>
              </a:rPr>
              <a:t>C</a:t>
            </a:r>
            <a:r>
              <a:rPr lang="el-GR" altLang="en-US" sz="2800" b="1">
                <a:solidFill>
                  <a:srgbClr val="006037"/>
                </a:solidFill>
              </a:rPr>
              <a:t>, ελκυστικό χρώμα άρωμα και γεύση</a:t>
            </a:r>
          </a:p>
          <a:p>
            <a:pPr eaLnBrk="1" hangingPunct="1"/>
            <a:r>
              <a:rPr lang="el-GR" altLang="en-US" sz="2800" b="1">
                <a:solidFill>
                  <a:srgbClr val="006037"/>
                </a:solidFill>
              </a:rPr>
              <a:t>Καλλιεργείται από τις τροπικές περιοχές μέχρι λίγο πριν τον αρκτικό κύκλο υπαίθρια και υπό κάλυψη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250" y="1268413"/>
            <a:ext cx="5816600" cy="5099050"/>
          </a:xfrm>
          <a:noFill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33375"/>
            <a:ext cx="5827713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ctr" eaLnBrk="1" hangingPunct="1"/>
            <a:r>
              <a:rPr lang="el-GR" altLang="en-US" b="1"/>
              <a:t>ΕΠΟΧΗ ΦΥΤΕΥΣΗΣ</a:t>
            </a:r>
            <a:endParaRPr lang="en-US" altLang="en-US" b="1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3820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Monotype Sorts" pitchFamily="2" charset="2"/>
              <a:buNone/>
            </a:pPr>
            <a:r>
              <a:rPr lang="el-GR" altLang="en-US" b="1"/>
              <a:t>1η περίοδος:   Μεταφύτευση 15/8 με 15/10</a:t>
            </a:r>
          </a:p>
          <a:p>
            <a:pPr eaLnBrk="1" hangingPunct="1">
              <a:lnSpc>
                <a:spcPct val="90000"/>
              </a:lnSpc>
              <a:buFont typeface="Monotype Sorts" pitchFamily="2" charset="2"/>
              <a:buNone/>
            </a:pPr>
            <a:r>
              <a:rPr lang="el-GR" altLang="en-US" b="1"/>
              <a:t>                         Συγκομιδή 15/10 με 15/12 μέχρι</a:t>
            </a:r>
          </a:p>
          <a:p>
            <a:pPr eaLnBrk="1" hangingPunct="1">
              <a:lnSpc>
                <a:spcPct val="90000"/>
              </a:lnSpc>
              <a:buFont typeface="Monotype Sorts" pitchFamily="2" charset="2"/>
              <a:buNone/>
            </a:pPr>
            <a:r>
              <a:rPr lang="el-GR" altLang="en-US" b="1"/>
              <a:t>                                           τέλος Ιουνίου</a:t>
            </a:r>
          </a:p>
          <a:p>
            <a:pPr eaLnBrk="1" hangingPunct="1">
              <a:lnSpc>
                <a:spcPct val="90000"/>
              </a:lnSpc>
              <a:buFont typeface="Monotype Sorts" pitchFamily="2" charset="2"/>
              <a:buNone/>
            </a:pPr>
            <a:r>
              <a:rPr lang="el-GR" altLang="en-US" b="1"/>
              <a:t>                 Διάρκεια συγκομιδής μέχρι 8,5 μήνες</a:t>
            </a:r>
          </a:p>
          <a:p>
            <a:pPr eaLnBrk="1" hangingPunct="1">
              <a:lnSpc>
                <a:spcPct val="90000"/>
              </a:lnSpc>
              <a:buFont typeface="Monotype Sorts" pitchFamily="2" charset="2"/>
              <a:buNone/>
            </a:pPr>
            <a:endParaRPr lang="el-GR" altLang="en-US" b="1"/>
          </a:p>
          <a:p>
            <a:pPr eaLnBrk="1" hangingPunct="1">
              <a:lnSpc>
                <a:spcPct val="90000"/>
              </a:lnSpc>
              <a:buFont typeface="Monotype Sorts" pitchFamily="2" charset="2"/>
              <a:buNone/>
            </a:pPr>
            <a:r>
              <a:rPr lang="el-GR" altLang="en-US" b="1"/>
              <a:t>2η περίοδος:   Μεταφύτευση 15/1 με 15/2</a:t>
            </a:r>
          </a:p>
          <a:p>
            <a:pPr eaLnBrk="1" hangingPunct="1">
              <a:lnSpc>
                <a:spcPct val="90000"/>
              </a:lnSpc>
              <a:buFont typeface="Monotype Sorts" pitchFamily="2" charset="2"/>
              <a:buNone/>
            </a:pPr>
            <a:r>
              <a:rPr lang="el-GR" altLang="en-US" b="1"/>
              <a:t>                         Συγκομιδή 1/4 με 30/6        </a:t>
            </a:r>
          </a:p>
          <a:p>
            <a:pPr eaLnBrk="1" hangingPunct="1">
              <a:lnSpc>
                <a:spcPct val="90000"/>
              </a:lnSpc>
              <a:buFont typeface="Monotype Sorts" pitchFamily="2" charset="2"/>
              <a:buNone/>
            </a:pPr>
            <a:r>
              <a:rPr lang="el-GR" altLang="en-US" b="1"/>
              <a:t>                 Διάρκεια συγκομιδής 3 μήνες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n-US"/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208962" cy="936625"/>
          </a:xfrm>
        </p:spPr>
        <p:txBody>
          <a:bodyPr/>
          <a:lstStyle/>
          <a:p>
            <a:pPr algn="ctr" eaLnBrk="1" hangingPunct="1"/>
            <a:r>
              <a:rPr lang="el-GR" altLang="en-US" sz="3200" b="1"/>
              <a:t>ΜΕΤΑΦΥΤΕΥΣΗ: Αποστάσεις φύτευσης, πληθυσμός, διάταξη φυτών</a:t>
            </a:r>
            <a:endParaRPr lang="en-US" altLang="en-US" sz="3200" b="1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981200"/>
            <a:ext cx="8496300" cy="3751263"/>
          </a:xfrm>
        </p:spPr>
        <p:txBody>
          <a:bodyPr/>
          <a:lstStyle/>
          <a:p>
            <a:pPr eaLnBrk="1" hangingPunct="1">
              <a:buFont typeface="Monotype Sorts" pitchFamily="2" charset="2"/>
              <a:buNone/>
            </a:pPr>
            <a:r>
              <a:rPr lang="el-GR" altLang="en-US" sz="2800" b="1" u="sng"/>
              <a:t>Παράγοντες που καθορίζουν τις αποστάσεις φύτευσης</a:t>
            </a:r>
          </a:p>
          <a:p>
            <a:pPr eaLnBrk="1" hangingPunct="1"/>
            <a:r>
              <a:rPr lang="el-GR" altLang="en-US" sz="2800" b="1"/>
              <a:t>Εποχή φύτευσης (  φθινόπωρο,   άνοιξη)</a:t>
            </a:r>
          </a:p>
          <a:p>
            <a:pPr eaLnBrk="1" hangingPunct="1"/>
            <a:r>
              <a:rPr lang="el-GR" altLang="en-US" sz="2800" b="1"/>
              <a:t>Κατασκευή θερμοκηπίου (πλάτος αψίδων)</a:t>
            </a:r>
          </a:p>
          <a:p>
            <a:pPr eaLnBrk="1" hangingPunct="1"/>
            <a:r>
              <a:rPr lang="el-GR" altLang="en-US" sz="2800" b="1"/>
              <a:t>Το σύστημα άρδευσης</a:t>
            </a:r>
          </a:p>
          <a:p>
            <a:pPr eaLnBrk="1" hangingPunct="1"/>
            <a:r>
              <a:rPr lang="el-GR" altLang="en-US" sz="2800" b="1"/>
              <a:t>Η ποικιλία (συνήθειες ανάπτυξης):</a:t>
            </a:r>
          </a:p>
          <a:p>
            <a:pPr lvl="1" eaLnBrk="1" hangingPunct="1"/>
            <a:r>
              <a:rPr lang="el-GR" altLang="en-US" sz="2400" b="1"/>
              <a:t>Μικρότερες αποστάσεις στις μεγαλόκαρπες ποικιλίες </a:t>
            </a:r>
          </a:p>
          <a:p>
            <a:pPr eaLnBrk="1" hangingPunct="1"/>
            <a:r>
              <a:rPr lang="el-GR" altLang="en-US" sz="2800" b="1"/>
              <a:t>Το σύστημα διαμόρφωσης της κόμης</a:t>
            </a:r>
          </a:p>
          <a:p>
            <a:pPr eaLnBrk="1" hangingPunct="1"/>
            <a:endParaRPr lang="el-GR" altLang="en-US" sz="2800" b="1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63938" y="2636838"/>
            <a:ext cx="0" cy="28733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580063" y="2636838"/>
            <a:ext cx="0" cy="28733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642350" cy="739775"/>
          </a:xfrm>
        </p:spPr>
        <p:txBody>
          <a:bodyPr/>
          <a:lstStyle/>
          <a:p>
            <a:pPr algn="ctr" eaLnBrk="1" hangingPunct="1"/>
            <a:r>
              <a:rPr lang="el-GR" altLang="en-US"/>
              <a:t>Φύτευση σε διπλές γραμμές</a:t>
            </a:r>
          </a:p>
        </p:txBody>
      </p:sp>
      <p:pic>
        <p:nvPicPr>
          <p:cNvPr id="399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701800"/>
            <a:ext cx="5219700" cy="5111750"/>
          </a:xfrm>
          <a:noFill/>
        </p:spPr>
      </p:pic>
      <p:pic>
        <p:nvPicPr>
          <p:cNvPr id="39940" name="Picture 3" descr="ΕΙΚΟΝΑ 9.52 - ΤΟΜΑΤΑ ΣΕ ΔΙΠΛΗ ΓΡΑΜΜΗ ΣΤΟ ΘΕΡΜΟΚΗΠΙΟ-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0" y="3500438"/>
            <a:ext cx="44767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3200" b="1"/>
              <a:t>Συνθήκες ατμόσφαιρας θερμοκηπίου</a:t>
            </a:r>
            <a:br>
              <a:rPr lang="el-GR" altLang="en-US" sz="3200" b="1"/>
            </a:br>
            <a:r>
              <a:rPr lang="el-GR" altLang="en-US" sz="3200" b="1">
                <a:solidFill>
                  <a:srgbClr val="14004C"/>
                </a:solidFill>
              </a:rPr>
              <a:t>Θερμοκρασία αέρα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700213"/>
            <a:ext cx="8280400" cy="4681537"/>
          </a:xfrm>
        </p:spPr>
        <p:txBody>
          <a:bodyPr/>
          <a:lstStyle/>
          <a:p>
            <a:pPr marL="812800" indent="-812800" eaLnBrk="1" hangingPunct="1">
              <a:buFont typeface="Monotype Sorts" pitchFamily="2" charset="2"/>
              <a:buAutoNum type="romanUcPeriod"/>
            </a:pPr>
            <a:r>
              <a:rPr lang="el-GR" altLang="en-US" sz="2800" b="1"/>
              <a:t>Από Νοέμβριο-Φεβρουάριο </a:t>
            </a:r>
          </a:p>
          <a:p>
            <a:pPr marL="812800" indent="-812800" eaLnBrk="1" hangingPunct="1">
              <a:buFont typeface="Monotype Sorts" pitchFamily="2" charset="2"/>
              <a:buAutoNum type="romanUcPeriod"/>
            </a:pPr>
            <a:endParaRPr lang="el-GR" altLang="en-US" sz="2800" b="1"/>
          </a:p>
          <a:p>
            <a:pPr marL="812800" indent="-812800" eaLnBrk="1" hangingPunct="1">
              <a:buFont typeface="Monotype Sorts" pitchFamily="2" charset="2"/>
              <a:buAutoNum type="romanUcPeriod"/>
            </a:pPr>
            <a:endParaRPr lang="el-GR" altLang="en-US" sz="2800"/>
          </a:p>
          <a:p>
            <a:pPr marL="812800" indent="-812800" eaLnBrk="1" hangingPunct="1">
              <a:buFont typeface="Monotype Sorts" pitchFamily="2" charset="2"/>
              <a:buAutoNum type="romanUcPeriod"/>
            </a:pPr>
            <a:endParaRPr lang="el-GR" altLang="en-US" sz="2800"/>
          </a:p>
          <a:p>
            <a:pPr marL="812800" indent="-812800" eaLnBrk="1" hangingPunct="1">
              <a:buFont typeface="Monotype Sorts" pitchFamily="2" charset="2"/>
              <a:buAutoNum type="romanUcPeriod"/>
            </a:pPr>
            <a:r>
              <a:rPr lang="el-GR" altLang="en-US" sz="2800" b="1"/>
              <a:t>Σεπτέμβριο-Οκτώβριο και από Μάρτιο-Ιούνιο </a:t>
            </a:r>
          </a:p>
          <a:p>
            <a:pPr marL="812800" indent="-812800" eaLnBrk="1" hangingPunct="1">
              <a:buFont typeface="Monotype Sorts" pitchFamily="2" charset="2"/>
              <a:buAutoNum type="romanUcPeriod"/>
            </a:pPr>
            <a:endParaRPr lang="el-GR" altLang="en-US" sz="2800" b="1"/>
          </a:p>
          <a:p>
            <a:pPr marL="812800" indent="-812800" eaLnBrk="1" hangingPunct="1">
              <a:buFont typeface="Monotype Sorts" pitchFamily="2" charset="2"/>
              <a:buAutoNum type="romanUcPeriod"/>
            </a:pPr>
            <a:endParaRPr lang="el-GR" altLang="en-US" sz="2800"/>
          </a:p>
          <a:p>
            <a:pPr marL="812800" indent="-812800" eaLnBrk="1" hangingPunct="1">
              <a:buFont typeface="Monotype Sorts" pitchFamily="2" charset="2"/>
              <a:buNone/>
            </a:pPr>
            <a:endParaRPr lang="el-GR" altLang="en-US" sz="2800"/>
          </a:p>
          <a:p>
            <a:pPr marL="812800" indent="-812800" eaLnBrk="1" hangingPunct="1">
              <a:buFont typeface="Monotype Sorts" pitchFamily="2" charset="2"/>
              <a:buNone/>
            </a:pPr>
            <a:r>
              <a:rPr lang="el-GR" altLang="en-US" sz="2800" b="1"/>
              <a:t>Συμπερασματικά: ημέρα 2</a:t>
            </a:r>
            <a:r>
              <a:rPr lang="en-US" altLang="en-US" sz="2800" b="1"/>
              <a:t>1</a:t>
            </a:r>
            <a:r>
              <a:rPr lang="el-GR" altLang="en-US" sz="2800" b="1" baseline="30000"/>
              <a:t>ο</a:t>
            </a:r>
            <a:r>
              <a:rPr lang="en-US" altLang="en-US" sz="2800" b="1"/>
              <a:t>C</a:t>
            </a:r>
            <a:r>
              <a:rPr lang="el-GR" altLang="en-US" sz="2800" b="1"/>
              <a:t>, νύχτα </a:t>
            </a:r>
            <a:r>
              <a:rPr lang="en-US" altLang="en-US" sz="2800" b="1"/>
              <a:t>15</a:t>
            </a:r>
            <a:r>
              <a:rPr lang="el-GR" altLang="en-US" sz="2800" b="1" baseline="30000"/>
              <a:t>ο</a:t>
            </a:r>
            <a:r>
              <a:rPr lang="en-US" altLang="en-US" sz="2800" b="1"/>
              <a:t>C</a:t>
            </a:r>
            <a:endParaRPr lang="el-GR" altLang="en-US" sz="2800" b="1"/>
          </a:p>
        </p:txBody>
      </p:sp>
      <p:graphicFrame>
        <p:nvGraphicFramePr>
          <p:cNvPr id="53328" name="Group 80"/>
          <p:cNvGraphicFramePr>
            <a:graphicFrameLocks noGrp="1"/>
          </p:cNvGraphicFramePr>
          <p:nvPr>
            <p:ph sz="quarter" idx="2"/>
          </p:nvPr>
        </p:nvGraphicFramePr>
        <p:xfrm>
          <a:off x="611188" y="2349500"/>
          <a:ext cx="7920037" cy="1304925"/>
        </p:xfrm>
        <a:graphic>
          <a:graphicData uri="http://schemas.openxmlformats.org/drawingml/2006/table">
            <a:tbl>
              <a:tblPr/>
              <a:tblGrid>
                <a:gridCol w="2160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9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10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endParaRPr kumimoji="1" lang="el-GR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42" marB="457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Θερμοκρασία ημέρας</a:t>
                      </a: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Θερμοκρασία νύκτας</a:t>
                      </a: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9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Ηλιοφάνεια</a:t>
                      </a:r>
                    </a:p>
                  </a:txBody>
                  <a:tcPr marT="45742" marB="457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23</a:t>
                      </a:r>
                      <a:r>
                        <a:rPr kumimoji="1" lang="el-GR" sz="2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ο</a:t>
                      </a:r>
                      <a:r>
                        <a:rPr kumimoji="1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endParaRPr kumimoji="1" lang="el-GR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</a:t>
                      </a:r>
                      <a:r>
                        <a:rPr kumimoji="1" lang="el-GR" sz="2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ο</a:t>
                      </a:r>
                      <a:r>
                        <a:rPr kumimoji="1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endParaRPr kumimoji="1" lang="el-GR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9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Συννεφιά</a:t>
                      </a:r>
                    </a:p>
                  </a:txBody>
                  <a:tcPr marT="45742" marB="457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1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1" lang="el-GR" sz="2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ο</a:t>
                      </a:r>
                      <a:r>
                        <a:rPr kumimoji="1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endParaRPr kumimoji="1" lang="el-GR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</a:t>
                      </a:r>
                      <a:r>
                        <a:rPr kumimoji="1" lang="el-GR" sz="2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ο</a:t>
                      </a:r>
                      <a:r>
                        <a:rPr kumimoji="1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endParaRPr kumimoji="1" lang="el-GR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3333" name="Group 85"/>
          <p:cNvGraphicFramePr>
            <a:graphicFrameLocks noGrp="1"/>
          </p:cNvGraphicFramePr>
          <p:nvPr>
            <p:ph sz="quarter" idx="3"/>
          </p:nvPr>
        </p:nvGraphicFramePr>
        <p:xfrm>
          <a:off x="611188" y="4437063"/>
          <a:ext cx="7921625" cy="1335088"/>
        </p:xfrm>
        <a:graphic>
          <a:graphicData uri="http://schemas.openxmlformats.org/drawingml/2006/table">
            <a:tbl>
              <a:tblPr/>
              <a:tblGrid>
                <a:gridCol w="2160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1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12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endParaRPr kumimoji="1" lang="el-GR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42" marB="457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Θερμοκρασία ημέρας</a:t>
                      </a: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Θερμοκρασία νύκτας</a:t>
                      </a: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9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Ηλιοφάνεια</a:t>
                      </a:r>
                    </a:p>
                  </a:txBody>
                  <a:tcPr marT="45742" marB="457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1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  <a:r>
                        <a:rPr kumimoji="1" lang="el-GR" sz="2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ο</a:t>
                      </a:r>
                      <a:r>
                        <a:rPr kumimoji="1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endParaRPr kumimoji="1" lang="el-GR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  <a:r>
                        <a:rPr kumimoji="1" lang="el-GR" sz="2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ο</a:t>
                      </a:r>
                      <a:r>
                        <a:rPr kumimoji="1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endParaRPr kumimoji="1" lang="el-GR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9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Συννεφιά</a:t>
                      </a:r>
                    </a:p>
                  </a:txBody>
                  <a:tcPr marT="45742" marB="457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1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1" lang="el-GR" sz="2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ο</a:t>
                      </a:r>
                      <a:r>
                        <a:rPr kumimoji="1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endParaRPr kumimoji="1" lang="el-GR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  <a:r>
                        <a:rPr kumimoji="1" lang="el-GR" sz="2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ο</a:t>
                      </a:r>
                      <a:r>
                        <a:rPr kumimoji="1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endParaRPr kumimoji="1" lang="el-GR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1315616"/>
          </a:xfrm>
        </p:spPr>
        <p:txBody>
          <a:bodyPr/>
          <a:lstStyle/>
          <a:p>
            <a:pPr algn="just"/>
            <a:r>
              <a:rPr lang="el-GR" sz="2400" b="1" dirty="0"/>
              <a:t>Επίδραση της διαφοράς θερμοκρασίας μεταξύ ημέρας και νύχτας στο ύψος των φυτών και την καρπόδεση σε καλλιέργειες τομάτας που έχουν φυτευτεί σε δύο διαφορετικές ημερομηνίες</a:t>
            </a:r>
            <a:r>
              <a:rPr lang="en-US" sz="2400" b="1" dirty="0"/>
              <a:t>.</a:t>
            </a:r>
            <a:endParaRPr lang="el-GR" sz="2400" b="1" dirty="0"/>
          </a:p>
        </p:txBody>
      </p:sp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156269" y="2492896"/>
          <a:ext cx="8838950" cy="1872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3" name="Document" r:id="rId3" imgW="5777998" imgH="1224389" progId="Word.Document.12">
                  <p:embed/>
                </p:oleObj>
              </mc:Choice>
              <mc:Fallback>
                <p:oleObj name="Document" r:id="rId3" imgW="5777998" imgH="1224389" progId="Word.Document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269" y="2492896"/>
                        <a:ext cx="8838950" cy="18722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9512" y="4437112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Τα δεδομένα προέρχονται από καλλιέργειες διάρκειας 5 εβδομάδων (φύτευση στις αρχές Μάρτη) ή 8 εβδομάδων (φύτευση στα τέλη Μάρτη).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549275"/>
            <a:ext cx="8713788" cy="5832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n-US" b="1">
                <a:solidFill>
                  <a:schemeClr val="tx2"/>
                </a:solidFill>
              </a:rPr>
              <a:t>Θερμοκρασία εδάφους</a:t>
            </a:r>
            <a:r>
              <a:rPr lang="el-GR" altLang="en-US" sz="2800" b="1"/>
              <a:t>: Ελάχιστο επιθυμητό 14 </a:t>
            </a:r>
            <a:r>
              <a:rPr lang="el-GR" altLang="en-US" sz="2800" b="1" baseline="30000"/>
              <a:t>ο</a:t>
            </a:r>
            <a:r>
              <a:rPr lang="en-US" altLang="en-US" sz="2800" b="1"/>
              <a:t>C</a:t>
            </a:r>
            <a:r>
              <a:rPr lang="el-GR" altLang="en-US" sz="2800" b="1"/>
              <a:t> Άριστη θερμοκρασία εδάφους &gt;17-26 </a:t>
            </a:r>
            <a:r>
              <a:rPr lang="el-GR" altLang="en-US" sz="2800" b="1" baseline="30000"/>
              <a:t>ο</a:t>
            </a:r>
            <a:r>
              <a:rPr lang="en-US" altLang="en-US" sz="2800" b="1"/>
              <a:t>C</a:t>
            </a:r>
            <a:endParaRPr lang="el-GR" altLang="en-US" sz="2800" b="1"/>
          </a:p>
          <a:p>
            <a:pPr eaLnBrk="1" hangingPunct="1">
              <a:lnSpc>
                <a:spcPct val="90000"/>
              </a:lnSpc>
            </a:pPr>
            <a:r>
              <a:rPr lang="el-GR" altLang="en-US" b="1">
                <a:solidFill>
                  <a:schemeClr val="tx2"/>
                </a:solidFill>
              </a:rPr>
              <a:t>Υγρασία αέρα</a:t>
            </a:r>
            <a:r>
              <a:rPr lang="el-GR" altLang="en-US" sz="2800" b="1"/>
              <a:t>: Σ.Υ. 60-70%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>
                <a:solidFill>
                  <a:schemeClr val="tx2"/>
                </a:solidFill>
              </a:rPr>
              <a:t>CO</a:t>
            </a:r>
            <a:r>
              <a:rPr lang="en-US" altLang="en-US" b="1" baseline="-25000">
                <a:solidFill>
                  <a:schemeClr val="tx2"/>
                </a:solidFill>
              </a:rPr>
              <a:t>2</a:t>
            </a:r>
            <a:r>
              <a:rPr lang="el-GR" altLang="en-US" sz="2800" b="1"/>
              <a:t>: από 300 σε 100-1200 </a:t>
            </a:r>
            <a:r>
              <a:rPr lang="en-US" altLang="en-US" sz="2800" b="1"/>
              <a:t>ppm</a:t>
            </a:r>
            <a:r>
              <a:rPr lang="el-GR" altLang="en-US" sz="2800" b="1"/>
              <a:t>. Προκαλεί:</a:t>
            </a:r>
          </a:p>
          <a:p>
            <a:pPr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l-GR" altLang="en-US" sz="2400" b="1"/>
              <a:t>Πρωίμιση</a:t>
            </a:r>
          </a:p>
          <a:p>
            <a:pPr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l-GR" altLang="en-US" sz="2400" b="1"/>
              <a:t>Πιο γρήγορη συγκομιδή του μεγαλύτερου όγκου της παραγωγής</a:t>
            </a:r>
          </a:p>
          <a:p>
            <a:pPr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l-GR" altLang="en-US" sz="2400" b="1"/>
              <a:t>Αύξηση της καρπόδεσης</a:t>
            </a:r>
          </a:p>
          <a:p>
            <a:pPr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l-GR" altLang="en-US" sz="2400" b="1"/>
              <a:t>Αύξηση των αποδόσεων</a:t>
            </a:r>
          </a:p>
          <a:p>
            <a:pPr lvl="1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l-GR" altLang="en-US" sz="2400" b="1"/>
              <a:t>Δεν αντιδρούν το ίδιο όλες οι ποικιλίες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6"/>
          <p:cNvSpPr txBox="1">
            <a:spLocks noChangeArrowheads="1"/>
          </p:cNvSpPr>
          <p:nvPr/>
        </p:nvSpPr>
        <p:spPr bwMode="auto">
          <a:xfrm>
            <a:off x="1023938" y="209550"/>
            <a:ext cx="6861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l-GR" altLang="en-US" sz="3200" b="1"/>
              <a:t>Δεξαμενή παροχής </a:t>
            </a:r>
            <a:r>
              <a:rPr lang="en-US" altLang="en-US" sz="3200" b="1"/>
              <a:t>CO</a:t>
            </a:r>
            <a:r>
              <a:rPr lang="en-US" altLang="en-US" sz="3200" b="1" baseline="-25000"/>
              <a:t>2</a:t>
            </a:r>
            <a:endParaRPr lang="el-GR" altLang="en-US" sz="3200" b="1" baseline="-25000"/>
          </a:p>
        </p:txBody>
      </p:sp>
      <p:pic>
        <p:nvPicPr>
          <p:cNvPr id="45059" name="Content Placeholder 4" descr="Εικόνα 6.33. Δεξαμενές υγρού CO2.JPG"/>
          <p:cNvPicPr>
            <a:picLocks noGrp="1" noChangeAspect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003300"/>
            <a:ext cx="3887787" cy="5184775"/>
          </a:xfrm>
        </p:spPr>
      </p:pic>
      <p:pic>
        <p:nvPicPr>
          <p:cNvPr id="45060" name="Picture 5" descr="Εικόνα 6.34. Σωλήνες διανομής CO2 μέσα στο θερμοκήπιο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3213100"/>
            <a:ext cx="4859337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0813"/>
            <a:ext cx="7772400" cy="685800"/>
          </a:xfrm>
        </p:spPr>
        <p:txBody>
          <a:bodyPr/>
          <a:lstStyle/>
          <a:p>
            <a:pPr algn="ctr" eaLnBrk="1" hangingPunct="1"/>
            <a:r>
              <a:rPr lang="el-GR" altLang="en-US" sz="3600" b="1"/>
              <a:t>ΠΟΤΙΣΜΑ ΣΤΟ ΘΕΡΜΟΚΗΠΙΟ</a:t>
            </a:r>
          </a:p>
        </p:txBody>
      </p:sp>
      <p:pic>
        <p:nvPicPr>
          <p:cNvPr id="46083" name="Picture 5" descr="Εικόνα 10.13 - Άρδευση με σταλάκτες spaghetti σε υδροπονική τομάτα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9950" y="3500438"/>
            <a:ext cx="442912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7" descr="ΤΟΜΑΤΑ ΗΛΕΙΑ -ΣΤΑΓΔΗΝ ΑΡΔΕΥΣΗ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3500438"/>
            <a:ext cx="4576763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Box 8"/>
          <p:cNvSpPr txBox="1">
            <a:spLocks noChangeArrowheads="1"/>
          </p:cNvSpPr>
          <p:nvPr/>
        </p:nvSpPr>
        <p:spPr bwMode="auto">
          <a:xfrm>
            <a:off x="250825" y="981075"/>
            <a:ext cx="85693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l-GR" altLang="en-US" b="1"/>
              <a:t>Άρδευση με σταγόνα. </a:t>
            </a:r>
          </a:p>
          <a:p>
            <a:pPr lvl="1">
              <a:buFont typeface="Arial" charset="0"/>
              <a:buChar char="•"/>
            </a:pPr>
            <a:r>
              <a:rPr lang="en-US" altLang="en-US" b="1"/>
              <a:t> </a:t>
            </a:r>
            <a:r>
              <a:rPr lang="el-GR" altLang="en-US" b="1"/>
              <a:t>Η πλέον διαδεδομένη μέθοδος άρδευσης</a:t>
            </a:r>
          </a:p>
          <a:p>
            <a:pPr lvl="1">
              <a:buFont typeface="Arial" charset="0"/>
              <a:buChar char="•"/>
            </a:pPr>
            <a:r>
              <a:rPr lang="el-GR" altLang="en-US" b="1"/>
              <a:t> Σωλήνες  διαμέτρου 12-20 χιλ.</a:t>
            </a:r>
          </a:p>
          <a:p>
            <a:pPr lvl="1">
              <a:buFont typeface="Arial" charset="0"/>
              <a:buChar char="•"/>
            </a:pPr>
            <a:r>
              <a:rPr lang="el-GR" altLang="en-US" b="1"/>
              <a:t> Σταλάκτες ενσωματωμένοι ή μικροσωλήνες</a:t>
            </a:r>
          </a:p>
          <a:p>
            <a:pPr lvl="1">
              <a:buFont typeface="Arial" charset="0"/>
              <a:buChar char="•"/>
            </a:pPr>
            <a:r>
              <a:rPr lang="el-GR" altLang="en-US" b="1"/>
              <a:t> Παροχή </a:t>
            </a:r>
            <a:r>
              <a:rPr lang="en-US" altLang="en-US" b="1"/>
              <a:t>2-8</a:t>
            </a:r>
            <a:r>
              <a:rPr lang="el-GR" altLang="en-US" b="1"/>
              <a:t> </a:t>
            </a:r>
            <a:r>
              <a:rPr lang="en-US" altLang="en-US" b="1"/>
              <a:t>L/h. </a:t>
            </a:r>
            <a:endParaRPr lang="el-G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243013"/>
          </a:xfrm>
        </p:spPr>
        <p:txBody>
          <a:bodyPr/>
          <a:lstStyle/>
          <a:p>
            <a:pPr algn="ctr"/>
            <a:r>
              <a:rPr lang="el-GR"/>
              <a:t>Φυσιολογικές διαταραχές σε καρπούς τομάτας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/>
              <a:t>Ανομοιόμορφη ωρίμανση</a:t>
            </a:r>
          </a:p>
          <a:p>
            <a:r>
              <a:rPr lang="el-GR"/>
              <a:t>Σχίσιμο καρπών</a:t>
            </a:r>
          </a:p>
          <a:p>
            <a:r>
              <a:rPr lang="el-GR"/>
              <a:t>Ξηρή σήψη κορυφής</a:t>
            </a:r>
          </a:p>
          <a:p>
            <a:r>
              <a:rPr lang="el-GR"/>
              <a:t>Παραμόρφωση κορυφής </a:t>
            </a:r>
            <a:r>
              <a:rPr lang="en-US"/>
              <a:t>(catface)</a:t>
            </a:r>
            <a:endParaRPr lang="el-GR"/>
          </a:p>
          <a:p>
            <a:r>
              <a:rPr lang="el-GR"/>
              <a:t>Ξυλοποίηση εσωτερικού καρπού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755650" y="1773238"/>
            <a:ext cx="7772400" cy="2808287"/>
          </a:xfrm>
        </p:spPr>
        <p:txBody>
          <a:bodyPr/>
          <a:lstStyle/>
          <a:p>
            <a:pPr algn="ctr" eaLnBrk="1" hangingPunct="1"/>
            <a:r>
              <a:rPr lang="el-GR" altLang="en-US"/>
              <a:t>ΠΟΛΛΑΠΛΑΣΙΑΣΤΙΚΟ ΥΛΙΚΟ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755650" y="260350"/>
            <a:ext cx="7772400" cy="595313"/>
          </a:xfrm>
        </p:spPr>
        <p:txBody>
          <a:bodyPr/>
          <a:lstStyle/>
          <a:p>
            <a:pPr algn="ctr"/>
            <a:r>
              <a:rPr lang="el-GR"/>
              <a:t/>
            </a:r>
            <a:br>
              <a:rPr lang="el-GR"/>
            </a:br>
            <a:r>
              <a:rPr lang="el-GR"/>
              <a:t> Ανομοιόμορφη ωρίμανση</a:t>
            </a:r>
          </a:p>
        </p:txBody>
      </p:sp>
      <p:pic>
        <p:nvPicPr>
          <p:cNvPr id="49155" name="Picture 4" descr="http://www.mofga.org/Portals/2/mof&amp;g/SON%2011/32-Yellow-shoulder.jpg"/>
          <p:cNvPicPr>
            <a:picLocks noChangeAspect="1" noChangeArrowheads="1"/>
          </p:cNvPicPr>
          <p:nvPr/>
        </p:nvPicPr>
        <p:blipFill>
          <a:blip r:embed="rId2" cstate="print"/>
          <a:srcRect l="9596" r="9039"/>
          <a:stretch>
            <a:fillRect/>
          </a:stretch>
        </p:blipFill>
        <p:spPr bwMode="auto">
          <a:xfrm>
            <a:off x="1250950" y="1022350"/>
            <a:ext cx="6634163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687388" y="188913"/>
            <a:ext cx="7772400" cy="576262"/>
          </a:xfrm>
        </p:spPr>
        <p:txBody>
          <a:bodyPr/>
          <a:lstStyle/>
          <a:p>
            <a:pPr algn="ctr"/>
            <a:r>
              <a:rPr lang="el-GR"/>
              <a:t>Ακτινωτό σχίσιμο καρπών</a:t>
            </a:r>
          </a:p>
        </p:txBody>
      </p:sp>
      <p:pic>
        <p:nvPicPr>
          <p:cNvPr id="50179" name="Content Placeholder 3" descr="P8-Tomato-radial crack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765300"/>
            <a:ext cx="6789738" cy="5092700"/>
          </a:xfrm>
        </p:spPr>
      </p:pic>
      <p:sp>
        <p:nvSpPr>
          <p:cNvPr id="5" name="TextBox 4"/>
          <p:cNvSpPr txBox="1"/>
          <p:nvPr/>
        </p:nvSpPr>
        <p:spPr>
          <a:xfrm>
            <a:off x="0" y="860425"/>
            <a:ext cx="9144000" cy="12001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l-GR" altLang="en-US" b="1" dirty="0"/>
              <a:t>Σχίσιμο: Οφείλεται σε απότομες διακυμάνσεις θερμοκρασίας και υγρασίας. Αντιμετωπίζεται με σκίαση, κανονικότητα στο νερό άρδευσης και συγκομιδή σε αρχικό στάδιο ωρίμανσης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7772400" cy="936625"/>
          </a:xfrm>
        </p:spPr>
        <p:txBody>
          <a:bodyPr/>
          <a:lstStyle/>
          <a:p>
            <a:pPr algn="ctr"/>
            <a:r>
              <a:rPr lang="el-GR"/>
              <a:t>Ξηρή σήψη κορυφής</a:t>
            </a:r>
          </a:p>
        </p:txBody>
      </p:sp>
      <p:pic>
        <p:nvPicPr>
          <p:cNvPr id="51203" name="Picture 3" descr="Εικόνα 11.3 - BER σε τομάτα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1746250"/>
            <a:ext cx="4176713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144463" y="115888"/>
            <a:ext cx="8891587" cy="649287"/>
          </a:xfrm>
        </p:spPr>
        <p:txBody>
          <a:bodyPr/>
          <a:lstStyle/>
          <a:p>
            <a:pPr algn="ctr"/>
            <a:r>
              <a:rPr lang="el-GR"/>
              <a:t>Παραμόρφωση κορυφής </a:t>
            </a:r>
            <a:r>
              <a:rPr lang="en-US"/>
              <a:t>(catface)</a:t>
            </a:r>
            <a:endParaRPr lang="el-GR"/>
          </a:p>
        </p:txBody>
      </p:sp>
      <p:pic>
        <p:nvPicPr>
          <p:cNvPr id="52227" name="Content Placeholder 3" descr="Tomato ΠΑΡΑΜΟΡΦΩΜΕΝΟΙ ΚΑΡΠΟΙ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925" y="3519488"/>
            <a:ext cx="4392613" cy="3294062"/>
          </a:xfrm>
        </p:spPr>
      </p:pic>
      <p:pic>
        <p:nvPicPr>
          <p:cNvPr id="52228" name="Picture 5" descr="Tomato ΠΑΡΑΜΟΡΦΩΜΕΝΟΙ ΚΑΡΠΟΙ (1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482975"/>
            <a:ext cx="4500562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6" descr="Εικόνα 12.28 - Παραμόρφωση - catface - καρπού τομάτας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2388" y="846138"/>
            <a:ext cx="39243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6"/>
          <p:cNvSpPr>
            <a:spLocks noGrp="1"/>
          </p:cNvSpPr>
          <p:nvPr>
            <p:ph type="title"/>
          </p:nvPr>
        </p:nvSpPr>
        <p:spPr>
          <a:xfrm>
            <a:off x="900113" y="188913"/>
            <a:ext cx="7416800" cy="566737"/>
          </a:xfrm>
        </p:spPr>
        <p:txBody>
          <a:bodyPr/>
          <a:lstStyle/>
          <a:p>
            <a:pPr algn="ctr"/>
            <a:r>
              <a:rPr lang="el-GR" sz="2800"/>
              <a:t>Ξυλοποίηση εσωτερικού καρπού (κοτσάνι)</a:t>
            </a:r>
          </a:p>
        </p:txBody>
      </p:sp>
      <p:pic>
        <p:nvPicPr>
          <p:cNvPr id="53251" name="Picture Placeholder 9" descr="ΞΥΛΟΠΟΙΗΜΕΝΟ ΕΣΩΤΕΡΙΚΟ ΚΑΡΠΟΥ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06" r="206"/>
          <a:stretch>
            <a:fillRect/>
          </a:stretch>
        </p:blipFill>
        <p:spPr>
          <a:xfrm>
            <a:off x="803275" y="981075"/>
            <a:ext cx="7440613" cy="5580063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2051050" y="260350"/>
            <a:ext cx="5486400" cy="566738"/>
          </a:xfrm>
        </p:spPr>
        <p:txBody>
          <a:bodyPr/>
          <a:lstStyle/>
          <a:p>
            <a:pPr algn="ctr"/>
            <a:r>
              <a:rPr lang="el-GR" sz="2800"/>
              <a:t>Χρυσίζουσες κηλίδες</a:t>
            </a:r>
          </a:p>
        </p:txBody>
      </p:sp>
      <p:pic>
        <p:nvPicPr>
          <p:cNvPr id="54275" name="Picture Placeholder 4" descr="P7-Gold spots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31863" y="1125538"/>
            <a:ext cx="7210425" cy="5407025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51520" y="764704"/>
            <a:ext cx="8568952" cy="2592288"/>
          </a:xfrm>
        </p:spPr>
        <p:txBody>
          <a:bodyPr/>
          <a:lstStyle/>
          <a:p>
            <a:pPr algn="ctr"/>
            <a:r>
              <a:rPr lang="el-GR" sz="5400" dirty="0" smtClean="0">
                <a:latin typeface="Arial Black" pitchFamily="34" charset="0"/>
              </a:rPr>
              <a:t>Κλάδεμα – υποστύλωση τομάτας</a:t>
            </a:r>
            <a:endParaRPr lang="el-GR" sz="54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964488" cy="576064"/>
          </a:xfrm>
        </p:spPr>
        <p:txBody>
          <a:bodyPr lIns="36000" rIns="36000"/>
          <a:lstStyle/>
          <a:p>
            <a:r>
              <a:rPr lang="el-GR" sz="2800" dirty="0" smtClean="0"/>
              <a:t>Κλάδεμα τομάτας που διαμορφώνεται σε </a:t>
            </a:r>
            <a:r>
              <a:rPr lang="el-GR" sz="2800" dirty="0" err="1" smtClean="0"/>
              <a:t>μονοστέλεχο</a:t>
            </a:r>
            <a:r>
              <a:rPr lang="el-GR" sz="2800" dirty="0" smtClean="0"/>
              <a:t> σχήμα</a:t>
            </a:r>
            <a:endParaRPr lang="el-GR" sz="2800" dirty="0"/>
          </a:p>
        </p:txBody>
      </p:sp>
      <p:pic>
        <p:nvPicPr>
          <p:cNvPr id="4" name="Content Placeholder 3" descr="Σχήμα 12.5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851645"/>
            <a:ext cx="4248471" cy="5875948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5949280"/>
            <a:ext cx="6696744" cy="566738"/>
          </a:xfrm>
        </p:spPr>
        <p:txBody>
          <a:bodyPr/>
          <a:lstStyle/>
          <a:p>
            <a:r>
              <a:rPr lang="el-GR" sz="2400" dirty="0" smtClean="0">
                <a:latin typeface="Arial Black" pitchFamily="34" charset="0"/>
              </a:rPr>
              <a:t>Αφαίρεση πλάγιου βλαστού σε τομάτα</a:t>
            </a:r>
            <a:endParaRPr lang="el-GR" sz="2400" dirty="0">
              <a:latin typeface="Arial Black" pitchFamily="34" charset="0"/>
            </a:endParaRPr>
          </a:p>
        </p:txBody>
      </p:sp>
      <p:pic>
        <p:nvPicPr>
          <p:cNvPr id="7" name="Picture Placeholder 6" descr="DSCN130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45025" y="44624"/>
            <a:ext cx="7643399" cy="5732549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188640"/>
            <a:ext cx="5326360" cy="792088"/>
          </a:xfrm>
        </p:spPr>
        <p:txBody>
          <a:bodyPr/>
          <a:lstStyle/>
          <a:p>
            <a:r>
              <a:rPr lang="el-GR" dirty="0" smtClean="0"/>
              <a:t>Αποφύλλωση τομάτας</a:t>
            </a:r>
            <a:endParaRPr lang="el-GR" dirty="0"/>
          </a:p>
        </p:txBody>
      </p:sp>
      <p:pic>
        <p:nvPicPr>
          <p:cNvPr id="4" name="Content Placeholder 3" descr="Εικόνα 12.38 - Τομάτα - αποφύλλωση κατώτερου τμήματος βλαστού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3140968"/>
            <a:ext cx="4824536" cy="3618401"/>
          </a:xfrm>
        </p:spPr>
      </p:pic>
      <p:pic>
        <p:nvPicPr>
          <p:cNvPr id="5" name="Picture 4" descr="P41602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0590" y="1484784"/>
            <a:ext cx="3975906" cy="5301208"/>
          </a:xfrm>
          <a:prstGeom prst="rect">
            <a:avLst/>
          </a:prstGeom>
        </p:spPr>
      </p:pic>
      <p:pic>
        <p:nvPicPr>
          <p:cNvPr id="6" name="Picture 5" descr="GREENTEX-2011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0"/>
            <a:ext cx="2232248" cy="2976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523875"/>
          </a:xfrm>
        </p:spPr>
        <p:txBody>
          <a:bodyPr/>
          <a:lstStyle/>
          <a:p>
            <a:pPr algn="ctr" eaLnBrk="1" hangingPunct="1"/>
            <a:r>
              <a:rPr lang="el-GR" altLang="en-US"/>
              <a:t>Σπορά στο φυτώριο</a:t>
            </a:r>
          </a:p>
        </p:txBody>
      </p:sp>
      <p:pic>
        <p:nvPicPr>
          <p:cNvPr id="122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73300" y="1981200"/>
            <a:ext cx="4597400" cy="4114800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72008"/>
            <a:ext cx="9036496" cy="1628800"/>
          </a:xfrm>
          <a:solidFill>
            <a:srgbClr val="CCFFCC"/>
          </a:solidFill>
        </p:spPr>
        <p:txBody>
          <a:bodyPr anchor="ctr" anchorCtr="0"/>
          <a:lstStyle/>
          <a:p>
            <a:r>
              <a:rPr lang="el-GR" sz="2400" dirty="0" smtClean="0"/>
              <a:t>Σχέση μεταξύ του ποσοστού αξιοποίησης της φωτεινής ακτινοβολίας που δέχεται μία θερμοκηπιακή καλλιέργεια τομάτας και του δείκτη φυλλικής επιφάνειας (</a:t>
            </a:r>
            <a:r>
              <a:rPr lang="en-US" sz="2400" dirty="0" smtClean="0"/>
              <a:t>LAI</a:t>
            </a:r>
            <a:r>
              <a:rPr lang="el-GR" sz="2400" dirty="0" smtClean="0"/>
              <a:t>). Μετρήσεις πραγματοποιήθηκαν σε τρείς διαφορετικές ημερομηνίες (Φεβρουάριος, Μάρτιος, Ιούλιος).</a:t>
            </a:r>
            <a:endParaRPr lang="el-GR" sz="2400" dirty="0"/>
          </a:p>
        </p:txBody>
      </p:sp>
      <p:graphicFrame>
        <p:nvGraphicFramePr>
          <p:cNvPr id="166921" name="Object 9"/>
          <p:cNvGraphicFramePr>
            <a:graphicFrameLocks noChangeAspect="1"/>
          </p:cNvGraphicFramePr>
          <p:nvPr/>
        </p:nvGraphicFramePr>
        <p:xfrm>
          <a:off x="1331640" y="1915368"/>
          <a:ext cx="5741987" cy="482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3" name="Document" r:id="rId3" imgW="5742409" imgH="4825215" progId="Word.Document.12">
                  <p:embed/>
                </p:oleObj>
              </mc:Choice>
              <mc:Fallback>
                <p:oleObj name="Document" r:id="rId3" imgW="5742409" imgH="4825215" progId="Word.Document.12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1915368"/>
                        <a:ext cx="5741987" cy="482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64488" cy="108012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l-GR" sz="2400" dirty="0" smtClean="0"/>
              <a:t>Αριστερά: Ταξιανθία με υπερβολικά πολλά άνθη.</a:t>
            </a:r>
            <a:br>
              <a:rPr lang="el-GR" sz="2400" dirty="0" smtClean="0"/>
            </a:br>
            <a:r>
              <a:rPr lang="el-GR" sz="2400" dirty="0" smtClean="0"/>
              <a:t>Δεξιά: Ταξιανθία στην οποία ο αριθμός των καρπών περιορίσθηκε στους πέντε (5).</a:t>
            </a:r>
            <a:endParaRPr lang="el-GR" sz="2400" dirty="0"/>
          </a:p>
        </p:txBody>
      </p:sp>
      <p:pic>
        <p:nvPicPr>
          <p:cNvPr id="4" name="Content Placeholder 3" descr="Εικόνα 12.39Α - Πολλά άνθη σε ταξιανθία τομάτα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519131"/>
            <a:ext cx="3816424" cy="5088565"/>
          </a:xfrm>
        </p:spPr>
      </p:pic>
      <p:pic>
        <p:nvPicPr>
          <p:cNvPr id="5" name="Picture 4" descr="Εικόνα 12.39Β - Σετάρισμα ταξιανθίας - 5 καρποί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050032"/>
            <a:ext cx="4355976" cy="580796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739552"/>
          </a:xfrm>
        </p:spPr>
        <p:txBody>
          <a:bodyPr/>
          <a:lstStyle/>
          <a:p>
            <a:pPr algn="ctr"/>
            <a:r>
              <a:rPr lang="el-GR" dirty="0" smtClean="0"/>
              <a:t>Υποστύλωση τομάτας</a:t>
            </a:r>
            <a:endParaRPr lang="el-GR" dirty="0"/>
          </a:p>
        </p:txBody>
      </p:sp>
      <p:pic>
        <p:nvPicPr>
          <p:cNvPr id="234497" name="Picture 12" descr="Σχήμα 12.1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437" y="764704"/>
            <a:ext cx="8579486" cy="5286350"/>
          </a:xfrm>
          <a:prstGeom prst="rect">
            <a:avLst/>
          </a:prstGeom>
          <a:noFill/>
        </p:spPr>
      </p:pic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1475656" y="1999059"/>
            <a:ext cx="277812" cy="277813"/>
          </a:xfrm>
          <a:prstGeom prst="rect">
            <a:avLst/>
          </a:prstGeom>
          <a:solidFill>
            <a:srgbClr val="F8F8F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Α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4499" name="Text Box 3"/>
          <p:cNvSpPr txBox="1">
            <a:spLocks noChangeArrowheads="1"/>
          </p:cNvSpPr>
          <p:nvPr/>
        </p:nvSpPr>
        <p:spPr bwMode="auto">
          <a:xfrm>
            <a:off x="6022379" y="1999059"/>
            <a:ext cx="277813" cy="277813"/>
          </a:xfrm>
          <a:prstGeom prst="rect">
            <a:avLst/>
          </a:prstGeom>
          <a:solidFill>
            <a:srgbClr val="F8F8F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Β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4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234502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234503" name="Rectangle 7"/>
          <p:cNvSpPr>
            <a:spLocks noChangeArrowheads="1"/>
          </p:cNvSpPr>
          <p:nvPr/>
        </p:nvSpPr>
        <p:spPr bwMode="auto">
          <a:xfrm>
            <a:off x="0" y="3943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4" y="5733256"/>
            <a:ext cx="8964488" cy="1015663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Α. Προοδευτικό κατέβασμα του βλαστού χωρίς υποστύλωση του κατώτερου τμήματός του. Β. Προοδευτικό κατέβασμα του βλαστού με εναπόθεση και στερέωση του κατώτερου τμήματός του σε οριζόντιο σύρμα</a:t>
            </a:r>
            <a:endParaRPr lang="el-GR" sz="2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772400" cy="720080"/>
          </a:xfrm>
        </p:spPr>
        <p:txBody>
          <a:bodyPr/>
          <a:lstStyle/>
          <a:p>
            <a:pPr algn="ctr"/>
            <a:r>
              <a:rPr lang="el-GR" dirty="0" smtClean="0"/>
              <a:t>Υποστύλωση τομάτας</a:t>
            </a:r>
            <a:endParaRPr lang="el-GR" dirty="0"/>
          </a:p>
        </p:txBody>
      </p:sp>
      <p:pic>
        <p:nvPicPr>
          <p:cNvPr id="4" name="Picture 3" descr="Εικόνα 12.49 - Κατέβασμα βλαστών τομάτας-AM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072" y="908720"/>
            <a:ext cx="7740352" cy="580526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3923928" cy="2304256"/>
          </a:xfrm>
        </p:spPr>
        <p:txBody>
          <a:bodyPr/>
          <a:lstStyle/>
          <a:p>
            <a:pPr algn="ctr"/>
            <a:r>
              <a:rPr lang="el-GR" dirty="0" smtClean="0"/>
              <a:t>Υποστύλωση τομάτας με συνδετήρες</a:t>
            </a:r>
            <a:endParaRPr lang="el-GR" dirty="0"/>
          </a:p>
        </p:txBody>
      </p:sp>
      <p:pic>
        <p:nvPicPr>
          <p:cNvPr id="4" name="Picture 3" descr="Εικόνα 12.46B - Πρόσδεση τομάτας με συνδετήρες υποστύλωση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188640"/>
            <a:ext cx="4894008" cy="652534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752528" cy="1512168"/>
          </a:xfrm>
        </p:spPr>
        <p:txBody>
          <a:bodyPr/>
          <a:lstStyle/>
          <a:p>
            <a:pPr algn="ctr"/>
            <a:r>
              <a:rPr lang="el-GR" sz="3200" dirty="0" smtClean="0"/>
              <a:t>Πρόσδεση υποστυλωμένης τομάτας στο σύρμα υποστύλωσης</a:t>
            </a:r>
            <a:endParaRPr lang="el-GR" sz="3200" dirty="0"/>
          </a:p>
        </p:txBody>
      </p:sp>
      <p:pic>
        <p:nvPicPr>
          <p:cNvPr id="5" name="Picture 4" descr="Εικόνα 12.47 - Καρούλι περιτύλιξης σπάγγου υποστύλωση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620" y="1323528"/>
            <a:ext cx="4063380" cy="5417840"/>
          </a:xfrm>
          <a:prstGeom prst="rect">
            <a:avLst/>
          </a:prstGeom>
        </p:spPr>
      </p:pic>
      <p:pic>
        <p:nvPicPr>
          <p:cNvPr id="6" name="Picture 5" descr="Εικόνα 12.44 - Σύρματα υποστύλωση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007" y="1962216"/>
            <a:ext cx="6372201" cy="477915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6174630"/>
            <a:ext cx="5486400" cy="566738"/>
          </a:xfrm>
        </p:spPr>
        <p:txBody>
          <a:bodyPr/>
          <a:lstStyle/>
          <a:p>
            <a:pPr algn="ctr"/>
            <a:r>
              <a:rPr lang="el-GR" dirty="0" smtClean="0"/>
              <a:t>Υποστύλωση </a:t>
            </a:r>
            <a:r>
              <a:rPr lang="el-GR" dirty="0" err="1" smtClean="0"/>
              <a:t>διστέλεχης</a:t>
            </a:r>
            <a:r>
              <a:rPr lang="el-GR" dirty="0" smtClean="0"/>
              <a:t> τομάτας</a:t>
            </a:r>
            <a:endParaRPr lang="el-GR" dirty="0"/>
          </a:p>
        </p:txBody>
      </p:sp>
      <p:pic>
        <p:nvPicPr>
          <p:cNvPr id="5" name="Picture 4" descr="Εικόνα 12.38 - Τομάτα - αποφύλλωση κατώτερου τμήματος βλαστού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5549" y="116632"/>
            <a:ext cx="8160907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762000"/>
          </a:xfrm>
        </p:spPr>
        <p:txBody>
          <a:bodyPr/>
          <a:lstStyle/>
          <a:p>
            <a:pPr algn="ctr" eaLnBrk="1" hangingPunct="1"/>
            <a:r>
              <a:rPr lang="el-GR" altLang="en-US" sz="3600" b="1"/>
              <a:t>ΚΑΡΠΟΔΕΣΗ ΤΗΣ ΤΟΜΑΤΑΣ</a:t>
            </a:r>
            <a:endParaRPr lang="en-US" altLang="en-US" sz="3600" b="1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pPr algn="just" eaLnBrk="1" hangingPunct="1"/>
            <a:r>
              <a:rPr lang="el-GR" altLang="en-US" sz="2400" b="1"/>
              <a:t>Η τομάτα είναι αυτογονιμοποιούμενο φυτό εκτός αν επικρατούν συνθήκες χαμηλού φωτισμού οπότε το στίγμα βγαίνει έξω από τους ανθήρες και μπορεί να σταυρογονιμοποιηθεί</a:t>
            </a:r>
          </a:p>
          <a:p>
            <a:pPr algn="just" eaLnBrk="1" hangingPunct="1"/>
            <a:r>
              <a:rPr lang="el-GR" altLang="en-US" sz="2400" b="1"/>
              <a:t>Όταν ανοίξει το άνθος το στίγμα είναι ώριμο αν και πρέπει να περάσουν 24-48 ώρες για να διαρραγούν οι ανθήρες και να γίνει η επικονίαση (φαινόμενο υστερανδρίας)</a:t>
            </a:r>
          </a:p>
          <a:p>
            <a:pPr algn="just" eaLnBrk="1" hangingPunct="1"/>
            <a:r>
              <a:rPr lang="el-GR" altLang="en-US" sz="2400" b="1"/>
              <a:t>Η γονιμοποίηση λαμβάνει χώρα μετά από 48 ώρες έτσι ώστε από το άνοιγμα του άνθους μέχρι την καρπόδεση περνούν 3-4 ημέρες.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720725"/>
          </a:xfrm>
        </p:spPr>
        <p:txBody>
          <a:bodyPr/>
          <a:lstStyle/>
          <a:p>
            <a:pPr algn="ctr" eaLnBrk="1" hangingPunct="1"/>
            <a:r>
              <a:rPr lang="el-GR" altLang="en-US" sz="3600" b="1"/>
              <a:t>ΕΠΙΚΟΝΙΑΣΗ-ΓΟΝΙΜΟΠΟΙΗΣΗ</a:t>
            </a:r>
            <a:endParaRPr lang="en-US" altLang="en-US" sz="3600" b="1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205788" cy="5256212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l-GR" altLang="en-US" sz="2400" b="1"/>
              <a:t>Η θερμοκρασία παίζει ρόλο στην διάρρηξη των ανθήρων και την εκτίναξη της γύρης. </a:t>
            </a:r>
          </a:p>
          <a:p>
            <a:pPr algn="just" eaLnBrk="1" hangingPunct="1">
              <a:lnSpc>
                <a:spcPct val="90000"/>
              </a:lnSpc>
            </a:pPr>
            <a:r>
              <a:rPr lang="el-GR" altLang="en-US" sz="2400" b="1"/>
              <a:t>Τα άριστα επίπεδα θερμοκρασίας κυμαίνονται μεταξύ 21-32 </a:t>
            </a:r>
            <a:r>
              <a:rPr lang="en-US" altLang="en-US" sz="2400" b="1" baseline="30000"/>
              <a:t>o</a:t>
            </a:r>
            <a:r>
              <a:rPr lang="en-US" altLang="en-US" sz="2400" b="1"/>
              <a:t>C</a:t>
            </a:r>
            <a:r>
              <a:rPr lang="el-GR" altLang="en-US" sz="2400" b="1"/>
              <a:t>.</a:t>
            </a:r>
          </a:p>
          <a:p>
            <a:pPr algn="just" eaLnBrk="1" hangingPunct="1">
              <a:lnSpc>
                <a:spcPct val="90000"/>
              </a:lnSpc>
            </a:pPr>
            <a:r>
              <a:rPr lang="el-GR" altLang="en-US" sz="2400" b="1"/>
              <a:t>Κάτω από 18 </a:t>
            </a:r>
            <a:r>
              <a:rPr lang="en-US" altLang="en-US" sz="2400" b="1" baseline="30000"/>
              <a:t>o</a:t>
            </a:r>
            <a:r>
              <a:rPr lang="en-US" altLang="en-US" sz="2400" b="1"/>
              <a:t>C</a:t>
            </a:r>
            <a:r>
              <a:rPr lang="el-GR" altLang="en-US" sz="2400" b="1"/>
              <a:t> καθυστερεί η εκτίναξη της γύρης, ενώ πάνω από 32 </a:t>
            </a:r>
            <a:r>
              <a:rPr lang="en-US" altLang="en-US" sz="2400" b="1" baseline="30000"/>
              <a:t>o</a:t>
            </a:r>
            <a:r>
              <a:rPr lang="en-US" altLang="en-US" sz="2400" b="1"/>
              <a:t>C</a:t>
            </a:r>
            <a:r>
              <a:rPr lang="el-GR" altLang="en-US" sz="2400" b="1"/>
              <a:t>  παρατηρείται μείωση της καρπόδεσης. </a:t>
            </a:r>
          </a:p>
          <a:p>
            <a:pPr algn="just" eaLnBrk="1" hangingPunct="1">
              <a:lnSpc>
                <a:spcPct val="90000"/>
              </a:lnSpc>
            </a:pPr>
            <a:r>
              <a:rPr lang="el-GR" altLang="en-US" sz="2400" b="1"/>
              <a:t>Η γονιμοποίηση γίνεται φυσιολογικά εφόσον η θρεπτική και η υγιεινή κατάσταση του φυτού είναι άριστες και εξαρτάται από τις περιβαλλοντικές συνθήκες. Θερμοκρασία: άριστη 21 </a:t>
            </a:r>
            <a:r>
              <a:rPr lang="en-US" altLang="en-US" sz="2400" b="1" baseline="30000"/>
              <a:t>o</a:t>
            </a:r>
            <a:r>
              <a:rPr lang="en-US" altLang="en-US" sz="2400" b="1"/>
              <a:t>C</a:t>
            </a:r>
            <a:r>
              <a:rPr lang="el-GR" altLang="en-US" sz="2400" b="1"/>
              <a:t>. </a:t>
            </a:r>
          </a:p>
          <a:p>
            <a:pPr algn="just" eaLnBrk="1" hangingPunct="1">
              <a:lnSpc>
                <a:spcPct val="90000"/>
              </a:lnSpc>
            </a:pPr>
            <a:r>
              <a:rPr lang="el-GR" altLang="en-US" sz="2400" b="1"/>
              <a:t>Κάτω από 13 </a:t>
            </a:r>
            <a:r>
              <a:rPr lang="en-US" altLang="en-US" sz="2400" b="1" baseline="30000"/>
              <a:t>o</a:t>
            </a:r>
            <a:r>
              <a:rPr lang="en-US" altLang="en-US" sz="2400" b="1"/>
              <a:t>C </a:t>
            </a:r>
            <a:r>
              <a:rPr lang="el-GR" altLang="en-US" sz="2400" b="1"/>
              <a:t>και πάνω από 33 </a:t>
            </a:r>
            <a:r>
              <a:rPr lang="en-US" altLang="en-US" sz="2400" b="1" baseline="30000"/>
              <a:t>o</a:t>
            </a:r>
            <a:r>
              <a:rPr lang="en-US" altLang="en-US" sz="2400" b="1"/>
              <a:t>C</a:t>
            </a:r>
            <a:r>
              <a:rPr lang="el-GR" altLang="en-US" sz="2400" b="1"/>
              <a:t> η καρπόδεση περιορίζεται σημαντικά εξαιτίας της μειωμένης ή καθόλου βλάστησης της γύρης. </a:t>
            </a:r>
          </a:p>
          <a:p>
            <a:pPr algn="just" eaLnBrk="1" hangingPunct="1">
              <a:lnSpc>
                <a:spcPct val="90000"/>
              </a:lnSpc>
            </a:pPr>
            <a:r>
              <a:rPr lang="el-GR" altLang="en-US" sz="2400" b="1"/>
              <a:t>Σχετική υγρασία: άριστα επίπεδα 60-70%.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algn="ctr" eaLnBrk="1" hangingPunct="1"/>
            <a:r>
              <a:rPr lang="el-GR" altLang="en-US" sz="3600" b="1"/>
              <a:t>ΥΠΟΒΟΗΘΗΣΗ ΚΑΡΠΟΔΕΣΗΣ</a:t>
            </a:r>
            <a:endParaRPr lang="en-US" altLang="en-US" sz="3600" b="1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751513"/>
          </a:xfrm>
        </p:spPr>
        <p:txBody>
          <a:bodyPr/>
          <a:lstStyle/>
          <a:p>
            <a:pPr eaLnBrk="1" hangingPunct="1"/>
            <a:r>
              <a:rPr lang="el-GR" altLang="en-US" sz="2400" b="1"/>
              <a:t>ΥΠΟΒΟΗΘΗΣΗ ΕΠΙΚΟΝΙΑΣΗΣ ΜΕ ΔΟΝΗΣΗ</a:t>
            </a:r>
          </a:p>
          <a:p>
            <a:pPr lvl="1" eaLnBrk="1" hangingPunct="1"/>
            <a:r>
              <a:rPr lang="el-GR" altLang="en-US" sz="2000" b="1"/>
              <a:t>1. Δόνηση των οριζοντίων συρμάτων </a:t>
            </a:r>
          </a:p>
          <a:p>
            <a:pPr lvl="1" eaLnBrk="1" hangingPunct="1"/>
            <a:r>
              <a:rPr lang="el-GR" altLang="en-US" sz="2000" b="1"/>
              <a:t>2. Δόνηση του κάθε σπάγκου </a:t>
            </a:r>
          </a:p>
          <a:p>
            <a:pPr lvl="1" eaLnBrk="1" hangingPunct="1"/>
            <a:r>
              <a:rPr lang="el-GR" altLang="en-US" sz="2000" b="1"/>
              <a:t>3. Δόνηση της κάθε ταξιανθίας</a:t>
            </a:r>
          </a:p>
          <a:p>
            <a:pPr lvl="1" eaLnBrk="1" hangingPunct="1"/>
            <a:r>
              <a:rPr lang="el-GR" altLang="en-US" sz="2000" b="1"/>
              <a:t>4. Δόνηση συρμάτων με αυτόματο μηχανικό τρόπο</a:t>
            </a:r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3429000"/>
            <a:ext cx="6172200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/>
              <a:t>Αυτόματη σπορά</a:t>
            </a:r>
          </a:p>
        </p:txBody>
      </p:sp>
      <p:pic>
        <p:nvPicPr>
          <p:cNvPr id="1331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1981200"/>
            <a:ext cx="5486400" cy="41148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5575"/>
            <a:ext cx="6553200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762000"/>
          </a:xfrm>
        </p:spPr>
        <p:txBody>
          <a:bodyPr/>
          <a:lstStyle/>
          <a:p>
            <a:pPr algn="ctr" eaLnBrk="1" hangingPunct="1"/>
            <a:r>
              <a:rPr lang="el-GR" altLang="en-US" sz="3600" b="1"/>
              <a:t>ΚΑΡΠΟΔΕΤΙΚΕΣ ΟΡΜΟΝΕΣ</a:t>
            </a:r>
            <a:endParaRPr lang="en-US" altLang="en-US" sz="3600" b="1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47800"/>
            <a:ext cx="8569325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n-US" sz="2400" b="1"/>
              <a:t>β-ναφθοξυοξικό οξύ (β-ΝΟΑ) 60 </a:t>
            </a:r>
            <a:r>
              <a:rPr lang="en-US" altLang="en-US" sz="2400" b="1"/>
              <a:t>ppm </a:t>
            </a:r>
            <a:r>
              <a:rPr lang="el-GR" altLang="en-US" sz="2400" b="1"/>
              <a:t>κάθε 7-14 ημέρες μόνο σε ανοικτά άνθη.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 sz="2400" b="1"/>
              <a:t>4-παραχλωροφαινοξυοξικό οξύ (</a:t>
            </a:r>
            <a:r>
              <a:rPr lang="en-US" altLang="en-US" sz="2400" b="1"/>
              <a:t>4-CPA) 20 ppm </a:t>
            </a:r>
            <a:r>
              <a:rPr lang="el-GR" altLang="en-US" sz="2400" b="1"/>
              <a:t>κάθε 7-14 ημέρες μέρες μόνο στα ανοικτά άνθη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 sz="2400" b="1"/>
              <a:t>2,4-διχλωροφαινοξυοξικό οξύ </a:t>
            </a:r>
            <a:r>
              <a:rPr lang="en-US" altLang="en-US" sz="2400" b="1"/>
              <a:t>(2,4</a:t>
            </a:r>
            <a:r>
              <a:rPr lang="el-GR" altLang="en-US" sz="2400" b="1"/>
              <a:t>-</a:t>
            </a:r>
            <a:r>
              <a:rPr lang="en-US" altLang="en-US" sz="2400" b="1"/>
              <a:t>D) 2,5 ppm </a:t>
            </a:r>
            <a:r>
              <a:rPr lang="el-GR" altLang="en-US" sz="2400" b="1"/>
              <a:t>κάθε 7-14 ημέρες ψεκάζεται ολόκληρο το φυτό.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b="1"/>
              <a:t>Oraset (n-meta-tolyl-phthalamic acid) 300-500 ppm </a:t>
            </a:r>
            <a:r>
              <a:rPr lang="el-GR" altLang="en-US" sz="2400" b="1"/>
              <a:t>κάθε 14 ημέρες ψεκάζεται ολόκληρο το φυτό εκτός της κορυφής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 sz="2400" b="1"/>
              <a:t>Η εφαρμογή των δύο πρώτων γίνεται είτε με εμβάπτιση της ταξιανθίας είτε με ψεκασμό τοπικό της ταξιανθίας (επόμενη εικόνα)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865187"/>
          </a:xfrm>
        </p:spPr>
        <p:txBody>
          <a:bodyPr/>
          <a:lstStyle/>
          <a:p>
            <a:pPr algn="ctr" eaLnBrk="1" hangingPunct="1"/>
            <a:r>
              <a:rPr lang="el-GR" altLang="en-US" sz="2800" b="1"/>
              <a:t>Ποιότητα καρπών που παράγονται με εφαρμογή καρποδετικής ορμόνης</a:t>
            </a:r>
            <a:endParaRPr lang="el-GR" altLang="en-US" sz="280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52513"/>
            <a:ext cx="8610600" cy="5562600"/>
          </a:xfrm>
        </p:spPr>
        <p:txBody>
          <a:bodyPr/>
          <a:lstStyle/>
          <a:p>
            <a:pPr algn="just" eaLnBrk="1" hangingPunct="1"/>
            <a:r>
              <a:rPr lang="el-GR" altLang="en-US" sz="2400" b="1"/>
              <a:t>Με τη δόνηση και το βομβύνο επιτυγχάνεται ικανοποιητική επικονίαση και καρπόδεση με αποτέλεσμα την καλύτερη ποιότητα των καρπών</a:t>
            </a:r>
          </a:p>
          <a:p>
            <a:pPr algn="just" eaLnBrk="1" hangingPunct="1"/>
            <a:r>
              <a:rPr lang="el-GR" altLang="en-US" sz="2400" b="1"/>
              <a:t>Με τις ορμόνες αυξάνονται οι αποδόσεις αλλά μειώνεται η ποιότητα των καρπών 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213100"/>
            <a:ext cx="6546850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041525" y="4765675"/>
            <a:ext cx="1169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altLang="en-US">
                <a:solidFill>
                  <a:srgbClr val="FFFFFF"/>
                </a:solidFill>
              </a:rPr>
              <a:t>Ορμόνη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5003800" y="4841875"/>
            <a:ext cx="2016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l-GR" altLang="en-US">
                <a:solidFill>
                  <a:srgbClr val="FFFFFF"/>
                </a:solidFill>
              </a:rPr>
              <a:t>Γονιμοποίηση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685800" y="188913"/>
            <a:ext cx="7772400" cy="936625"/>
          </a:xfrm>
        </p:spPr>
        <p:txBody>
          <a:bodyPr/>
          <a:lstStyle/>
          <a:p>
            <a:pPr algn="ctr"/>
            <a:r>
              <a:rPr lang="el-GR" sz="3200" b="1"/>
              <a:t>Αξιολόγηση υποβοήθησης της καρπόδεσης μέσω καρποδετικών ορμονών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196975"/>
            <a:ext cx="4537075" cy="2663825"/>
          </a:xfrm>
        </p:spPr>
        <p:txBody>
          <a:bodyPr/>
          <a:lstStyle/>
          <a:p>
            <a:pPr marL="0" indent="0" algn="just">
              <a:buFont typeface="Monotype Sorts" pitchFamily="2" charset="2"/>
              <a:buNone/>
              <a:defRPr/>
            </a:pPr>
            <a:r>
              <a:rPr lang="en-US" sz="2400" dirty="0"/>
              <a:t>H</a:t>
            </a:r>
            <a:r>
              <a:rPr lang="el-GR" sz="2400" dirty="0"/>
              <a:t> εφαρμογή φυτορρυθμιστικών ουσιών με στόχο την υποβοήθηση της καρπόδεσης και την αύξηση του μεγέθους των καρπών δίνει παραγωγή χαμηλότερης ποιότητας από αυτή που προέρχεται από φυσική γονιμοποίηση.</a:t>
            </a:r>
          </a:p>
          <a:p>
            <a:pPr algn="just">
              <a:buFont typeface="Monotype Sorts" pitchFamily="2" charset="2"/>
              <a:buNone/>
              <a:defRPr/>
            </a:pPr>
            <a:endParaRPr lang="el-GR" sz="2400" dirty="0"/>
          </a:p>
          <a:p>
            <a:pPr algn="just">
              <a:buFont typeface="Monotype Sorts" pitchFamily="2" charset="2"/>
              <a:buNone/>
              <a:defRPr/>
            </a:pPr>
            <a:endParaRPr lang="el-GR" sz="2400" dirty="0"/>
          </a:p>
          <a:p>
            <a:pPr algn="just">
              <a:defRPr/>
            </a:pPr>
            <a:endParaRPr lang="el-GR" sz="2400" dirty="0"/>
          </a:p>
          <a:p>
            <a:pPr algn="just">
              <a:defRPr/>
            </a:pPr>
            <a:endParaRPr lang="el-GR" sz="2400" dirty="0"/>
          </a:p>
          <a:p>
            <a:pPr algn="just">
              <a:defRPr/>
            </a:pPr>
            <a:endParaRPr lang="el-GR" sz="2400" dirty="0"/>
          </a:p>
        </p:txBody>
      </p:sp>
      <p:pic>
        <p:nvPicPr>
          <p:cNvPr id="64516" name="Picture 3" descr="Εικόνα 12.72 - Τομάτες με μαστοειδή απόφυση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8550" y="1341438"/>
            <a:ext cx="41275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Box 4"/>
          <p:cNvSpPr txBox="1">
            <a:spLocks noChangeArrowheads="1"/>
          </p:cNvSpPr>
          <p:nvPr/>
        </p:nvSpPr>
        <p:spPr bwMode="auto">
          <a:xfrm>
            <a:off x="179388" y="4514850"/>
            <a:ext cx="87852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l-GR"/>
              <a:t>Η κατανάλωση καρπών τομάτας και λοιπών κηπευτικών που παράγονται με χρήση φυτορμονών δεν είναι καθόλου δημοφιλής μεταξύ των καταναλωτών, ιδιαίτερα στις οικονομικά ανεπτυγμένες χώρες. </a:t>
            </a:r>
          </a:p>
          <a:p>
            <a:endParaRPr lang="el-GR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785225" cy="576262"/>
          </a:xfrm>
        </p:spPr>
        <p:txBody>
          <a:bodyPr/>
          <a:lstStyle/>
          <a:p>
            <a:pPr algn="ctr"/>
            <a:r>
              <a:rPr lang="el-GR" sz="3200" b="1"/>
              <a:t>Διαθεσιμότητα καρποδετικών ορμονών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179388" y="836613"/>
            <a:ext cx="8785225" cy="5688012"/>
          </a:xfrm>
        </p:spPr>
        <p:txBody>
          <a:bodyPr/>
          <a:lstStyle/>
          <a:p>
            <a:pPr algn="just"/>
            <a:r>
              <a:rPr lang="el-GR" sz="2200"/>
              <a:t>Στις χώρες της Ε.Ε και τις Η.Π.Α. η χρήση φυτορρυθμιστικών ουσιών για παρθενοκαρπική καρπόδεση δεν είναι νόμιμη, επειδή δεν υπάρχουν εγκεκριμένα σκευάσματα για αυτή τη χρήση, μολονότι δεν απαγορεύεται ρητά.</a:t>
            </a:r>
          </a:p>
          <a:p>
            <a:pPr algn="just"/>
            <a:endParaRPr lang="el-GR" sz="1200"/>
          </a:p>
          <a:p>
            <a:pPr algn="just"/>
            <a:r>
              <a:rPr lang="el-GR" sz="2200"/>
              <a:t>Στην Ελλάδα, η χρήση φυτορρυθμιστικών ουσιών και ιδιαίτερα του β-NOA σε καλλιέργειες τομάτας με στόχο την παρθενοκαρπική ανάπτυξη καρπών ήταν πολύ διαδεδομένη μέχρι πρόσφατα, ειδικά στα μη θερμαινόμενα θερμοκήπια. </a:t>
            </a:r>
          </a:p>
          <a:p>
            <a:pPr algn="just"/>
            <a:endParaRPr lang="el-GR" sz="1200"/>
          </a:p>
          <a:p>
            <a:pPr algn="just"/>
            <a:r>
              <a:rPr lang="el-GR" sz="2200"/>
              <a:t>Από το 2009 όμως, το ΥΠΑΑΤ έχει ανακαλέσει την έγκριση κυκλοφορίας του β-NOA (Υ.Α. 125774/17-2-2009), ενώ δεν υπάρχει έγκριση κυκλοφορίας κάποιας άλλης συνθετικής αυξίνης με αντίστοιχη δράση. </a:t>
            </a:r>
          </a:p>
          <a:p>
            <a:pPr algn="just"/>
            <a:endParaRPr lang="el-GR" sz="1200"/>
          </a:p>
          <a:p>
            <a:pPr algn="just"/>
            <a:r>
              <a:rPr lang="el-GR" sz="2200"/>
              <a:t>Συνεπώς, η νόμιμη χρήση χημικών ρυθμιστών αύξησης για υποβοήθηση της καρπόδεσης δεν είναι πλέον δυνατή στην Ελλάδα.</a:t>
            </a:r>
          </a:p>
          <a:p>
            <a:endParaRPr lang="el-GR" sz="24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086600" cy="1371600"/>
          </a:xfrm>
        </p:spPr>
        <p:txBody>
          <a:bodyPr/>
          <a:lstStyle/>
          <a:p>
            <a:pPr algn="ctr" eaLnBrk="1" hangingPunct="1"/>
            <a:r>
              <a:rPr lang="el-GR" altLang="en-US" sz="2800" b="1"/>
              <a:t>Χρησιμοποίηση εντόμων για την επικονίαση της τομάτας</a:t>
            </a:r>
            <a:br>
              <a:rPr lang="el-GR" altLang="en-US" sz="2800" b="1"/>
            </a:br>
            <a:r>
              <a:rPr lang="el-GR" altLang="en-US" sz="2800" b="1"/>
              <a:t>Το έντομο </a:t>
            </a:r>
            <a:r>
              <a:rPr lang="en-US" altLang="en-US" sz="2800" b="1" i="1"/>
              <a:t>Bombus terrestris</a:t>
            </a:r>
            <a:r>
              <a:rPr lang="el-GR" altLang="en-US" sz="2800" b="1" i="1"/>
              <a:t> </a:t>
            </a:r>
            <a:r>
              <a:rPr lang="el-GR" altLang="en-US" sz="2800" b="1"/>
              <a:t>(Βομβύνος)</a:t>
            </a:r>
            <a:endParaRPr lang="en-US" altLang="en-US" sz="2800" b="1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76400"/>
            <a:ext cx="8569325" cy="4992688"/>
          </a:xfrm>
        </p:spPr>
        <p:txBody>
          <a:bodyPr/>
          <a:lstStyle/>
          <a:p>
            <a:pPr algn="just" eaLnBrk="1" hangingPunct="1"/>
            <a:r>
              <a:rPr lang="el-GR" altLang="en-US" sz="2400" b="1"/>
              <a:t>Άρχισε η χρήση του το 1990 και εισάγεται υπό μορφή αποικίας μέσα σε ειδικές κυψέλες.</a:t>
            </a:r>
          </a:p>
          <a:p>
            <a:pPr algn="just" eaLnBrk="1" hangingPunct="1"/>
            <a:r>
              <a:rPr lang="el-GR" altLang="en-US" sz="2400" b="1"/>
              <a:t>Η κοινωνία του βομβύνου μοιάζει με την κοινωνία της μέλισσας, αποτελούμενη από βασίλισσα, εργάτριες και κηφήνες.</a:t>
            </a:r>
          </a:p>
          <a:p>
            <a:pPr algn="just" eaLnBrk="1" hangingPunct="1"/>
            <a:r>
              <a:rPr lang="el-GR" altLang="en-US" sz="2400" b="1"/>
              <a:t>Η βασίλισσα και η εργάτρια φέρουν κεντρί αλλά δεν επιτίθενται στον άνθρωπο.</a:t>
            </a:r>
          </a:p>
          <a:p>
            <a:pPr algn="just" eaLnBrk="1" hangingPunct="1"/>
            <a:r>
              <a:rPr lang="el-GR" altLang="en-US" sz="2400" b="1"/>
              <a:t>Είναι πιο ανθεκτικοί από τις μέλισσες και συνεχίζουν τη δραστηριότητά τους ακόμα και σε θερμοκρασία 5 </a:t>
            </a:r>
            <a:r>
              <a:rPr lang="en-US" altLang="en-US" sz="2400" b="1" baseline="30000"/>
              <a:t>o</a:t>
            </a:r>
            <a:r>
              <a:rPr lang="en-US" altLang="en-US" sz="2400" b="1"/>
              <a:t>C </a:t>
            </a:r>
            <a:r>
              <a:rPr lang="el-GR" altLang="en-US" sz="2400" b="1"/>
              <a:t>και χαμηλό φωτισμό. Δεν αρέσκονται σε θερμοκρασίες πάνω από 32 </a:t>
            </a:r>
            <a:r>
              <a:rPr lang="en-US" altLang="en-US" sz="2400" b="1" baseline="30000"/>
              <a:t>o</a:t>
            </a:r>
            <a:r>
              <a:rPr lang="en-US" altLang="en-US" sz="2400" b="1"/>
              <a:t>C</a:t>
            </a:r>
            <a:endParaRPr lang="el-GR" altLang="en-US" sz="2400" b="1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7772400" cy="720725"/>
          </a:xfrm>
        </p:spPr>
        <p:txBody>
          <a:bodyPr/>
          <a:lstStyle/>
          <a:p>
            <a:pPr algn="ctr"/>
            <a:r>
              <a:rPr lang="el-GR"/>
              <a:t>Κυψέλες με βομβίνους</a:t>
            </a:r>
          </a:p>
        </p:txBody>
      </p:sp>
      <p:pic>
        <p:nvPicPr>
          <p:cNvPr id="68611" name="Content Placeholder 3" descr="Εικόνα 12.67 - Κυψέλες βομβίνω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836613"/>
            <a:ext cx="4703763" cy="3529012"/>
          </a:xfrm>
        </p:spPr>
      </p:pic>
      <p:pic>
        <p:nvPicPr>
          <p:cNvPr id="68612" name="Picture 4" descr="Εικόνα 12.68 - Κυψέλη βομβίνων στην άκρη της γραμμής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6713" y="3114675"/>
            <a:ext cx="4932362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H="1">
            <a:off x="6948488" y="2781300"/>
            <a:ext cx="503237" cy="1584325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35600" y="2276475"/>
            <a:ext cx="3600450" cy="46196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 dirty="0"/>
              <a:t>Είσοδος – έξοδος βομβίνων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9635" name="Content Placeholder 3" descr="Εικόνα 12.69 - Βομβίνος σε άνθος τομάτα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991225" cy="4114800"/>
          </a:xfrm>
        </p:spPr>
      </p:pic>
      <p:pic>
        <p:nvPicPr>
          <p:cNvPr id="69636" name="Picture 4" descr="Εικόνα 12.70 - Άνθος που δέχθηκε επίσκεψη βομβίνου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2943225"/>
            <a:ext cx="52197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348038" y="115888"/>
            <a:ext cx="2592387" cy="46196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 dirty="0" err="1"/>
              <a:t>Βομβίνος</a:t>
            </a:r>
            <a:r>
              <a:rPr lang="el-GR" dirty="0"/>
              <a:t> σε άνθος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95738" y="6237288"/>
            <a:ext cx="2592387" cy="46196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 dirty="0"/>
              <a:t>Νύγματα βομβίνου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7772400" cy="576262"/>
          </a:xfrm>
        </p:spPr>
        <p:txBody>
          <a:bodyPr/>
          <a:lstStyle/>
          <a:p>
            <a:pPr algn="ctr" eaLnBrk="1" hangingPunct="1"/>
            <a:r>
              <a:rPr lang="el-GR" altLang="en-US" sz="3600" b="1"/>
              <a:t>ΣΥΓΚΟΜΙΔΗ</a:t>
            </a:r>
            <a:endParaRPr lang="en-US" altLang="en-US" sz="3600" b="1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8642350" cy="5545137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l-GR" altLang="en-US" sz="2400" b="1"/>
              <a:t>Η συγκομιδή αρχίζει με την αλλαγή του χρώματος από πράσινο σε κόκκινο</a:t>
            </a:r>
          </a:p>
          <a:p>
            <a:pPr algn="just" eaLnBrk="1" hangingPunct="1">
              <a:lnSpc>
                <a:spcPct val="80000"/>
              </a:lnSpc>
            </a:pPr>
            <a:endParaRPr lang="el-GR" altLang="en-US" sz="2400" b="1"/>
          </a:p>
          <a:p>
            <a:pPr algn="just" eaLnBrk="1" hangingPunct="1">
              <a:lnSpc>
                <a:spcPct val="80000"/>
              </a:lnSpc>
            </a:pPr>
            <a:r>
              <a:rPr lang="el-GR" altLang="en-US" sz="2400" b="1"/>
              <a:t>Η ποιότητα είναι στενά συνδεδεμένη με το στάδιο συγκομιδής</a:t>
            </a:r>
          </a:p>
          <a:p>
            <a:pPr algn="just" eaLnBrk="1" hangingPunct="1">
              <a:lnSpc>
                <a:spcPct val="80000"/>
              </a:lnSpc>
            </a:pPr>
            <a:endParaRPr lang="el-GR" altLang="en-US" sz="2400" b="1"/>
          </a:p>
          <a:p>
            <a:pPr algn="just" eaLnBrk="1" hangingPunct="1">
              <a:lnSpc>
                <a:spcPct val="80000"/>
              </a:lnSpc>
            </a:pPr>
            <a:r>
              <a:rPr lang="el-GR" altLang="en-US" sz="2400" b="1"/>
              <a:t>Θερμοκρασίες κάτω από </a:t>
            </a:r>
            <a:r>
              <a:rPr lang="en-US" altLang="en-US" sz="2400" b="1"/>
              <a:t>1</a:t>
            </a:r>
            <a:r>
              <a:rPr lang="el-GR" altLang="en-US" sz="2400" b="1"/>
              <a:t>3 και πάνω από 24</a:t>
            </a:r>
            <a:r>
              <a:rPr lang="en-US" altLang="en-US" sz="2400" b="1" baseline="30000"/>
              <a:t>o</a:t>
            </a:r>
            <a:r>
              <a:rPr lang="en-US" altLang="en-US" sz="2400" b="1"/>
              <a:t>C</a:t>
            </a:r>
            <a:r>
              <a:rPr lang="el-GR" altLang="en-US" sz="2400" b="1"/>
              <a:t> προκαλούν προβλήματα στο χρώμα</a:t>
            </a:r>
          </a:p>
          <a:p>
            <a:pPr algn="just" eaLnBrk="1" hangingPunct="1">
              <a:lnSpc>
                <a:spcPct val="80000"/>
              </a:lnSpc>
            </a:pPr>
            <a:endParaRPr lang="el-GR" altLang="en-US" sz="2400" b="1"/>
          </a:p>
          <a:p>
            <a:pPr algn="just" eaLnBrk="1" hangingPunct="1">
              <a:lnSpc>
                <a:spcPct val="80000"/>
              </a:lnSpc>
            </a:pPr>
            <a:r>
              <a:rPr lang="el-GR" altLang="en-US" sz="2400" b="1"/>
              <a:t>Η συγκομιδή γίνεται με το χέρι και </a:t>
            </a:r>
            <a:r>
              <a:rPr lang="en-US" altLang="en-US" sz="2400" b="1"/>
              <a:t>o </a:t>
            </a:r>
            <a:r>
              <a:rPr lang="el-GR" altLang="en-US" sz="2400" b="1"/>
              <a:t>καρπός πρέπει να φέρει τον κάλυκα και μέρος του ποδίσκου</a:t>
            </a:r>
          </a:p>
          <a:p>
            <a:pPr algn="just" eaLnBrk="1" hangingPunct="1">
              <a:lnSpc>
                <a:spcPct val="80000"/>
              </a:lnSpc>
            </a:pPr>
            <a:endParaRPr lang="el-GR" altLang="en-US" sz="2400" b="1"/>
          </a:p>
          <a:p>
            <a:pPr algn="just" eaLnBrk="1" hangingPunct="1">
              <a:lnSpc>
                <a:spcPct val="80000"/>
              </a:lnSpc>
            </a:pPr>
            <a:r>
              <a:rPr lang="el-GR" altLang="en-US" sz="2400" b="1"/>
              <a:t>Συνιστάται να γίνεται πρωί και η μεταφορά των καρπών γίνεται με κλούβες ή παλετοκιβώτια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4"/>
          <p:cNvSpPr>
            <a:spLocks noGrp="1" noChangeAspect="1" noChangeArrowheads="1"/>
          </p:cNvSpPr>
          <p:nvPr isPhoto="1"/>
        </p:nvSpPr>
        <p:spPr bwMode="auto">
          <a:xfrm>
            <a:off x="0" y="1655763"/>
            <a:ext cx="9144000" cy="35464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b="-17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l-GR"/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539750" y="260350"/>
            <a:ext cx="79724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altLang="en-US" sz="3200" b="1">
                <a:solidFill>
                  <a:srgbClr val="006037"/>
                </a:solidFill>
              </a:rPr>
              <a:t>Διεθνής χάρτης αναγνώρισης των διαφόρων </a:t>
            </a:r>
          </a:p>
          <a:p>
            <a:pPr eaLnBrk="1" hangingPunct="1"/>
            <a:r>
              <a:rPr lang="el-GR" altLang="en-US" sz="3200" b="1">
                <a:solidFill>
                  <a:srgbClr val="006037"/>
                </a:solidFill>
              </a:rPr>
              <a:t>σταδίων ωρίμανσης του καρπού της τομάτας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85800" y="260350"/>
            <a:ext cx="7772400" cy="720725"/>
          </a:xfrm>
        </p:spPr>
        <p:txBody>
          <a:bodyPr/>
          <a:lstStyle/>
          <a:p>
            <a:pPr eaLnBrk="1" hangingPunct="1"/>
            <a:r>
              <a:rPr lang="el-GR" altLang="en-US"/>
              <a:t>Σπορά σε σύγχρονο φυτώριο</a:t>
            </a:r>
          </a:p>
        </p:txBody>
      </p:sp>
      <p:pic>
        <p:nvPicPr>
          <p:cNvPr id="14339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79475" y="1125538"/>
            <a:ext cx="6627813" cy="4970462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ΕΙΚΟΝΑ 13.13 - Βαγονέτα με συγκομισμένη τομάτα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836613"/>
            <a:ext cx="78359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TextBox 3"/>
          <p:cNvSpPr txBox="1">
            <a:spLocks noChangeArrowheads="1"/>
          </p:cNvSpPr>
          <p:nvPr/>
        </p:nvSpPr>
        <p:spPr bwMode="auto">
          <a:xfrm>
            <a:off x="468313" y="188913"/>
            <a:ext cx="8207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3200" b="1"/>
              <a:t>Μεταφορά τομάτας στο συσκευαστήριο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 descr="1_108"/>
          <p:cNvSpPr>
            <a:spLocks noGrp="1" noChangeAspect="1" noChangeArrowheads="1"/>
          </p:cNvSpPr>
          <p:nvPr isPhoto="1"/>
        </p:nvSpPr>
        <p:spPr bwMode="auto">
          <a:xfrm>
            <a:off x="2378075" y="0"/>
            <a:ext cx="438785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647700"/>
          </a:xfrm>
        </p:spPr>
        <p:txBody>
          <a:bodyPr/>
          <a:lstStyle/>
          <a:p>
            <a:pPr algn="ctr" eaLnBrk="1" hangingPunct="1"/>
            <a:r>
              <a:rPr lang="el-GR" altLang="en-US" b="1"/>
              <a:t>Συχνότητα συγκομιδής</a:t>
            </a:r>
            <a:endParaRPr lang="en-US" altLang="en-US" b="1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642350" cy="2528888"/>
          </a:xfrm>
        </p:spPr>
        <p:txBody>
          <a:bodyPr/>
          <a:lstStyle/>
          <a:p>
            <a:pPr eaLnBrk="1" hangingPunct="1"/>
            <a:r>
              <a:rPr lang="el-GR" altLang="en-US" sz="2800" b="1"/>
              <a:t>Το ιδανικό είναι η συγκομιδή να γίνεται κάθε μέρα</a:t>
            </a:r>
          </a:p>
          <a:p>
            <a:pPr eaLnBrk="1" hangingPunct="1"/>
            <a:endParaRPr lang="el-GR" altLang="en-US" sz="2800" b="1"/>
          </a:p>
          <a:p>
            <a:pPr eaLnBrk="1" hangingPunct="1"/>
            <a:r>
              <a:rPr lang="el-GR" altLang="en-US" sz="2800" b="1"/>
              <a:t>Συνήθως συγκομιδή γίνεται κάθε 2-3 ημέρες</a:t>
            </a:r>
          </a:p>
          <a:p>
            <a:pPr eaLnBrk="1" hangingPunct="1"/>
            <a:endParaRPr lang="el-GR" altLang="en-US" sz="2800" b="1"/>
          </a:p>
          <a:p>
            <a:pPr eaLnBrk="1" hangingPunct="1"/>
            <a:r>
              <a:rPr lang="el-GR" altLang="en-US" sz="2800" b="1"/>
              <a:t>Το χειμώνα η συχνότητα συγκομιδής μπορεί να είναι μειωμένη</a:t>
            </a:r>
          </a:p>
        </p:txBody>
      </p:sp>
      <p:pic>
        <p:nvPicPr>
          <p:cNvPr id="83972" name="Picture 3" descr="Εικόνα 14.5 - Χειρωνακτική διαλογή τομάτας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3527425"/>
            <a:ext cx="4248150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l-GR" altLang="en-US" sz="4000" b="1"/>
              <a:t>Διαλογή-συσκευασία-συνθήκες αποθήκευσης</a:t>
            </a:r>
            <a:endParaRPr lang="en-US" altLang="en-US" sz="4000" b="1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00550"/>
          </a:xfrm>
        </p:spPr>
        <p:txBody>
          <a:bodyPr/>
          <a:lstStyle/>
          <a:p>
            <a:pPr eaLnBrk="1" hangingPunct="1"/>
            <a:r>
              <a:rPr lang="el-GR" altLang="en-US" sz="2800" b="1"/>
              <a:t>Σε μικρές μονάδες η διαλογή γίνεται με το χέρι</a:t>
            </a:r>
          </a:p>
          <a:p>
            <a:pPr eaLnBrk="1" hangingPunct="1"/>
            <a:r>
              <a:rPr lang="el-GR" altLang="en-US" sz="2800" b="1"/>
              <a:t>Όταν προορίζεται για εξαγωγή σε μεγάλα συσκευαστήρια</a:t>
            </a:r>
          </a:p>
          <a:p>
            <a:pPr eaLnBrk="1" hangingPunct="1"/>
            <a:r>
              <a:rPr lang="el-GR" altLang="en-US" sz="2800" b="1"/>
              <a:t>Η συσκευασία γίνεται σε χάρτινα κιβώτια ή σε μικροσυσκευασίες </a:t>
            </a:r>
          </a:p>
          <a:p>
            <a:pPr eaLnBrk="1" hangingPunct="1"/>
            <a:r>
              <a:rPr lang="el-GR" altLang="en-US" sz="2800" b="1"/>
              <a:t>Η θερμοκρασία αποθήκευσης είναι 10-13 </a:t>
            </a:r>
            <a:r>
              <a:rPr lang="en-US" altLang="en-US" sz="2800" b="1" baseline="30000"/>
              <a:t>o</a:t>
            </a:r>
            <a:r>
              <a:rPr lang="en-US" altLang="en-US" sz="2800" b="1"/>
              <a:t>C </a:t>
            </a:r>
            <a:r>
              <a:rPr lang="el-GR" altLang="en-US" sz="2800" b="1"/>
              <a:t>για ώριμες τομάτες και 15-17</a:t>
            </a:r>
            <a:r>
              <a:rPr lang="en-US" altLang="en-US" sz="2800" b="1" baseline="30000"/>
              <a:t> o</a:t>
            </a:r>
            <a:r>
              <a:rPr lang="en-US" altLang="en-US" sz="2800" b="1"/>
              <a:t>C </a:t>
            </a:r>
            <a:r>
              <a:rPr lang="el-GR" altLang="en-US" sz="2800" b="1"/>
              <a:t>για ανώριμες τομάτες. </a:t>
            </a:r>
          </a:p>
          <a:p>
            <a:pPr eaLnBrk="1" hangingPunct="1"/>
            <a:r>
              <a:rPr lang="el-GR" altLang="en-US" sz="2800" b="1"/>
              <a:t>Η άριστη υγρασία αποθήκευσης είναι 85-90%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5076825" y="115888"/>
            <a:ext cx="3887788" cy="1296987"/>
          </a:xfrm>
        </p:spPr>
        <p:txBody>
          <a:bodyPr/>
          <a:lstStyle/>
          <a:p>
            <a:pPr algn="ctr"/>
            <a:r>
              <a:rPr lang="el-GR"/>
              <a:t>Συσκευαστήριο τομάτας</a:t>
            </a:r>
          </a:p>
        </p:txBody>
      </p:sp>
      <p:pic>
        <p:nvPicPr>
          <p:cNvPr id="86019" name="Picture 4" descr="Εικόνα 14.7 - Ταξινομητής δύο σημείων για προταξινόμηση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115888"/>
            <a:ext cx="5056188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Content Placeholder 3" descr="Εικόνα 14.3 - Συσκευαστήριο τομάτας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63938" y="1844675"/>
            <a:ext cx="54864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Rectangle 4"/>
          <p:cNvSpPr>
            <a:spLocks noGrp="1" noChangeAspect="1" noChangeArrowheads="1"/>
          </p:cNvSpPr>
          <p:nvPr isPhoto="1"/>
        </p:nvSpPr>
        <p:spPr bwMode="auto">
          <a:xfrm>
            <a:off x="684213" y="1555750"/>
            <a:ext cx="7704137" cy="53022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r="-107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l-GR"/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611188" y="404813"/>
            <a:ext cx="80692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altLang="en-US" sz="3200" b="1">
                <a:solidFill>
                  <a:srgbClr val="006037"/>
                </a:solidFill>
              </a:rPr>
              <a:t>Συσκευασία για εξαγωγή με επαρκή σήμανση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4" descr="1_110"/>
          <p:cNvSpPr>
            <a:spLocks noGrp="1" noChangeAspect="1" noChangeArrowheads="1"/>
          </p:cNvSpPr>
          <p:nvPr isPhoto="1"/>
        </p:nvSpPr>
        <p:spPr bwMode="auto">
          <a:xfrm>
            <a:off x="684213" y="1460500"/>
            <a:ext cx="7777162" cy="53975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8067" name="Text Box 5"/>
          <p:cNvSpPr txBox="1">
            <a:spLocks noChangeArrowheads="1"/>
          </p:cNvSpPr>
          <p:nvPr/>
        </p:nvSpPr>
        <p:spPr bwMode="auto">
          <a:xfrm>
            <a:off x="1239838" y="254000"/>
            <a:ext cx="61293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altLang="en-US" sz="3200" b="1">
                <a:solidFill>
                  <a:srgbClr val="006037"/>
                </a:solidFill>
              </a:rPr>
              <a:t>Συσκευασία για εσωτερική αγορά</a:t>
            </a:r>
            <a:r>
              <a:rPr lang="el-GR" altLang="en-US">
                <a:solidFill>
                  <a:srgbClr val="006037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" descr="1_111"/>
          <p:cNvSpPr>
            <a:spLocks noGrp="1" noChangeAspect="1" noChangeArrowheads="1"/>
          </p:cNvSpPr>
          <p:nvPr isPhoto="1"/>
        </p:nvSpPr>
        <p:spPr bwMode="auto">
          <a:xfrm>
            <a:off x="755650" y="1228725"/>
            <a:ext cx="7848600" cy="52673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9091" name="Text Box 5"/>
          <p:cNvSpPr txBox="1">
            <a:spLocks noChangeArrowheads="1"/>
          </p:cNvSpPr>
          <p:nvPr/>
        </p:nvSpPr>
        <p:spPr bwMode="auto">
          <a:xfrm>
            <a:off x="1763713" y="260350"/>
            <a:ext cx="5038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altLang="en-US" sz="3200" b="1">
                <a:solidFill>
                  <a:srgbClr val="006037"/>
                </a:solidFill>
              </a:rPr>
              <a:t>Μικροσυσκευασία τομάτας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 descr="1_7"/>
          <p:cNvSpPr>
            <a:spLocks noGrp="1" noChangeAspect="1" noChangeArrowheads="1"/>
          </p:cNvSpPr>
          <p:nvPr isPhoto="1"/>
        </p:nvSpPr>
        <p:spPr bwMode="auto">
          <a:xfrm flipH="1">
            <a:off x="468313" y="1193800"/>
            <a:ext cx="8280400" cy="5664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0115" name="Text Box 5"/>
          <p:cNvSpPr txBox="1">
            <a:spLocks noChangeArrowheads="1"/>
          </p:cNvSpPr>
          <p:nvPr/>
        </p:nvSpPr>
        <p:spPr bwMode="auto">
          <a:xfrm>
            <a:off x="1166813" y="182563"/>
            <a:ext cx="66722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altLang="en-US" sz="3200" b="1">
                <a:solidFill>
                  <a:srgbClr val="006037"/>
                </a:solidFill>
              </a:rPr>
              <a:t>Συσκευαστήριο τομάτας για εξαγωγή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052513"/>
            <a:ext cx="7772400" cy="5405437"/>
          </a:xfrm>
          <a:noFill/>
        </p:spPr>
      </p:pic>
      <p:sp>
        <p:nvSpPr>
          <p:cNvPr id="91139" name="Text Box 7"/>
          <p:cNvSpPr txBox="1">
            <a:spLocks noChangeArrowheads="1"/>
          </p:cNvSpPr>
          <p:nvPr/>
        </p:nvSpPr>
        <p:spPr bwMode="auto">
          <a:xfrm>
            <a:off x="808038" y="301625"/>
            <a:ext cx="74787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altLang="en-US" sz="2800" b="1">
                <a:solidFill>
                  <a:srgbClr val="006037"/>
                </a:solidFill>
              </a:rPr>
              <a:t>Συσκευασία με ατομική προστασία των καρπών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85800" y="188913"/>
            <a:ext cx="7772400" cy="647700"/>
          </a:xfrm>
        </p:spPr>
        <p:txBody>
          <a:bodyPr/>
          <a:lstStyle/>
          <a:p>
            <a:pPr eaLnBrk="1" hangingPunct="1"/>
            <a:r>
              <a:rPr lang="el-GR" altLang="en-US"/>
              <a:t>Σπορά σε συγκροτήματα κύβων</a:t>
            </a:r>
          </a:p>
        </p:txBody>
      </p:sp>
      <p:pic>
        <p:nvPicPr>
          <p:cNvPr id="15363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557338"/>
            <a:ext cx="3841750" cy="2879725"/>
          </a:xfrm>
        </p:spPr>
      </p:pic>
      <p:pic>
        <p:nvPicPr>
          <p:cNvPr id="15364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08050"/>
            <a:ext cx="3579813" cy="477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4" descr="1_112"/>
          <p:cNvSpPr>
            <a:spLocks noGrp="1" noChangeAspect="1" noChangeArrowheads="1"/>
          </p:cNvSpPr>
          <p:nvPr isPhoto="1"/>
        </p:nvSpPr>
        <p:spPr bwMode="auto">
          <a:xfrm>
            <a:off x="539750" y="1341438"/>
            <a:ext cx="7777163" cy="51784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2163" name="Text Box 5"/>
          <p:cNvSpPr txBox="1">
            <a:spLocks noChangeArrowheads="1"/>
          </p:cNvSpPr>
          <p:nvPr/>
        </p:nvSpPr>
        <p:spPr bwMode="auto">
          <a:xfrm>
            <a:off x="250825" y="115888"/>
            <a:ext cx="87137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l-GR" altLang="en-US" sz="3200" b="1">
                <a:solidFill>
                  <a:srgbClr val="006037"/>
                </a:solidFill>
              </a:rPr>
              <a:t>Παλέτες με τομάτες συσκευασμένες σε χαρτοκιβώτια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4"/>
          <p:cNvSpPr>
            <a:spLocks noGrp="1" noChangeAspect="1" noChangeArrowheads="1"/>
          </p:cNvSpPr>
          <p:nvPr isPhoto="1"/>
        </p:nvSpPr>
        <p:spPr bwMode="auto">
          <a:xfrm>
            <a:off x="2254250" y="0"/>
            <a:ext cx="46355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b="-137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649287"/>
          </a:xfrm>
        </p:spPr>
        <p:txBody>
          <a:bodyPr/>
          <a:lstStyle/>
          <a:p>
            <a:pPr algn="ctr" eaLnBrk="1" hangingPunct="1"/>
            <a:r>
              <a:rPr lang="el-GR" altLang="en-US" sz="4000" b="1">
                <a:latin typeface="Tahoma" pitchFamily="34" charset="0"/>
              </a:rPr>
              <a:t>Ταξιανθία τομάτας</a:t>
            </a:r>
          </a:p>
        </p:txBody>
      </p:sp>
      <p:pic>
        <p:nvPicPr>
          <p:cNvPr id="94211" name="Picture 6" descr="ΤΟΜΑΤΑ-ΑΝΘΟΣ-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904875"/>
            <a:ext cx="7704137" cy="57753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4248150" cy="1439862"/>
          </a:xfrm>
        </p:spPr>
        <p:txBody>
          <a:bodyPr/>
          <a:lstStyle/>
          <a:p>
            <a:pPr algn="ctr" eaLnBrk="1" hangingPunct="1"/>
            <a:r>
              <a:rPr lang="el-GR" altLang="en-US"/>
              <a:t>Εμβολιασμός τομάτας</a:t>
            </a: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32263" y="549275"/>
            <a:ext cx="4687887" cy="6054725"/>
          </a:xfrm>
          <a:noFill/>
        </p:spPr>
      </p:pic>
      <p:pic>
        <p:nvPicPr>
          <p:cNvPr id="1843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668463"/>
            <a:ext cx="3311525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642350" cy="792163"/>
          </a:xfrm>
        </p:spPr>
        <p:txBody>
          <a:bodyPr/>
          <a:lstStyle/>
          <a:p>
            <a:pPr eaLnBrk="1" hangingPunct="1"/>
            <a:r>
              <a:rPr lang="el-GR" altLang="en-US" sz="3600"/>
              <a:t>Επίδραση εμβολιασμού στην αλατότητα</a:t>
            </a:r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43038" y="1628775"/>
            <a:ext cx="6153150" cy="4773613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Γαλήνη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Γαλήνη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Γαλήνη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Γαλήνη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Γαλήνη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Office\Πρότυπα\Σχέδια παρουσιάσεων\Γαλήνη.pot</Template>
  <TotalTime>1530</TotalTime>
  <Words>1482</Words>
  <Application>Microsoft Office PowerPoint</Application>
  <PresentationFormat>On-screen Show (4:3)</PresentationFormat>
  <Paragraphs>218</Paragraphs>
  <Slides>72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1" baseType="lpstr">
      <vt:lpstr>Arial</vt:lpstr>
      <vt:lpstr>Arial Black</vt:lpstr>
      <vt:lpstr>Calibri</vt:lpstr>
      <vt:lpstr>Monotype Sorts</vt:lpstr>
      <vt:lpstr>Tahoma</vt:lpstr>
      <vt:lpstr>Times New Roman</vt:lpstr>
      <vt:lpstr>Wingdings</vt:lpstr>
      <vt:lpstr>Γαλήνη</vt:lpstr>
      <vt:lpstr>Document</vt:lpstr>
      <vt:lpstr>Η ΚΑΛΛΙΕΡΓΕΙΑ ΤΗΣ ΤΟΜΑΤΑΣ ΣΤΟ ΘΕΡΜΟΚΗΠΙΟ</vt:lpstr>
      <vt:lpstr>ΤΟΜΑΤΑ-ΕΙΣΑΓΩΓΗ</vt:lpstr>
      <vt:lpstr>ΠΟΛΛΑΠΛΑΣΙΑΣΤΙΚΟ ΥΛΙΚΟ</vt:lpstr>
      <vt:lpstr>Σπορά στο φυτώριο</vt:lpstr>
      <vt:lpstr>Αυτόματη σπορά</vt:lpstr>
      <vt:lpstr>Σπορά σε σύγχρονο φυτώριο</vt:lpstr>
      <vt:lpstr>Σπορά σε συγκροτήματα κύβων</vt:lpstr>
      <vt:lpstr>Εμβολιασμός τομάτας</vt:lpstr>
      <vt:lpstr>Επίδραση εμβολιασμού στην αλατότητα</vt:lpstr>
      <vt:lpstr>Τεχνική εμβολιασμού</vt:lpstr>
      <vt:lpstr>PowerPoint Presentation</vt:lpstr>
      <vt:lpstr>Φυτά τομάτας σε κανονικό στάδιο μεταφύτευσης</vt:lpstr>
      <vt:lpstr>ΤΟ ΕΔΑΦΟΣ ΤΟΥ ΘΕΡΜΟΚΗΠΙΟΥ ΚΑΙ Η ΠΡΟΕΤΟΙΜΑΣΙΑ ΤΟΥ</vt:lpstr>
      <vt:lpstr>ΣΤΟΧΟΙ ΒΑΣΙΚΗΣ ΛΙΠΑΝΣΗΣ</vt:lpstr>
      <vt:lpstr>ΚΑΤΕΡΓΑΣΙΑ ΕΔΑΦΟΥΣ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ΕΠΟΧΗ ΦΥΤΕΥΣΗΣ</vt:lpstr>
      <vt:lpstr>ΜΕΤΑΦΥΤΕΥΣΗ: Αποστάσεις φύτευσης, πληθυσμός, διάταξη φυτών</vt:lpstr>
      <vt:lpstr>Φύτευση σε διπλές γραμμές</vt:lpstr>
      <vt:lpstr>Συνθήκες ατμόσφαιρας θερμοκηπίου Θερμοκρασία αέρα</vt:lpstr>
      <vt:lpstr>Επίδραση της διαφοράς θερμοκρασίας μεταξύ ημέρας και νύχτας στο ύψος των φυτών και την καρπόδεση σε καλλιέργειες τομάτας που έχουν φυτευτεί σε δύο διαφορετικές ημερομηνίες.</vt:lpstr>
      <vt:lpstr>PowerPoint Presentation</vt:lpstr>
      <vt:lpstr>PowerPoint Presentation</vt:lpstr>
      <vt:lpstr>ΠΟΤΙΣΜΑ ΣΤΟ ΘΕΡΜΟΚΗΠΙΟ</vt:lpstr>
      <vt:lpstr>Φυσιολογικές διαταραχές σε καρπούς τομάτας</vt:lpstr>
      <vt:lpstr>  Ανομοιόμορφη ωρίμανση</vt:lpstr>
      <vt:lpstr>Ακτινωτό σχίσιμο καρπών</vt:lpstr>
      <vt:lpstr>Ξηρή σήψη κορυφής</vt:lpstr>
      <vt:lpstr>Παραμόρφωση κορυφής (catface)</vt:lpstr>
      <vt:lpstr>Ξυλοποίηση εσωτερικού καρπού (κοτσάνι)</vt:lpstr>
      <vt:lpstr>Χρυσίζουσες κηλίδες</vt:lpstr>
      <vt:lpstr>Κλάδεμα – υποστύλωση τομάτας</vt:lpstr>
      <vt:lpstr>Κλάδεμα τομάτας που διαμορφώνεται σε μονοστέλεχο σχήμα</vt:lpstr>
      <vt:lpstr>Αφαίρεση πλάγιου βλαστού σε τομάτα</vt:lpstr>
      <vt:lpstr>Αποφύλλωση τομάτας</vt:lpstr>
      <vt:lpstr>Σχέση μεταξύ του ποσοστού αξιοποίησης της φωτεινής ακτινοβολίας που δέχεται μία θερμοκηπιακή καλλιέργεια τομάτας και του δείκτη φυλλικής επιφάνειας (LAI). Μετρήσεις πραγματοποιήθηκαν σε τρείς διαφορετικές ημερομηνίες (Φεβρουάριος, Μάρτιος, Ιούλιος).</vt:lpstr>
      <vt:lpstr>Αριστερά: Ταξιανθία με υπερβολικά πολλά άνθη. Δεξιά: Ταξιανθία στην οποία ο αριθμός των καρπών περιορίσθηκε στους πέντε (5).</vt:lpstr>
      <vt:lpstr>Υποστύλωση τομάτας</vt:lpstr>
      <vt:lpstr>Υποστύλωση τομάτας</vt:lpstr>
      <vt:lpstr>Υποστύλωση τομάτας με συνδετήρες</vt:lpstr>
      <vt:lpstr>Πρόσδεση υποστυλωμένης τομάτας στο σύρμα υποστύλωσης</vt:lpstr>
      <vt:lpstr>Υποστύλωση διστέλεχης τομάτας</vt:lpstr>
      <vt:lpstr>ΚΑΡΠΟΔΕΣΗ ΤΗΣ ΤΟΜΑΤΑΣ</vt:lpstr>
      <vt:lpstr>ΕΠΙΚΟΝΙΑΣΗ-ΓΟΝΙΜΟΠΟΙΗΣΗ</vt:lpstr>
      <vt:lpstr>ΥΠΟΒΟΗΘΗΣΗ ΚΑΡΠΟΔΕΣΗΣ</vt:lpstr>
      <vt:lpstr>PowerPoint Presentation</vt:lpstr>
      <vt:lpstr>ΚΑΡΠΟΔΕΤΙΚΕΣ ΟΡΜΟΝΕΣ</vt:lpstr>
      <vt:lpstr>Ποιότητα καρπών που παράγονται με εφαρμογή καρποδετικής ορμόνης</vt:lpstr>
      <vt:lpstr>Αξιολόγηση υποβοήθησης της καρπόδεσης μέσω καρποδετικών ορμονών</vt:lpstr>
      <vt:lpstr>Διαθεσιμότητα καρποδετικών ορμονών</vt:lpstr>
      <vt:lpstr>Χρησιμοποίηση εντόμων για την επικονίαση της τομάτας Το έντομο Bombus terrestris (Βομβύνος)</vt:lpstr>
      <vt:lpstr>Κυψέλες με βομβίνους</vt:lpstr>
      <vt:lpstr>PowerPoint Presentation</vt:lpstr>
      <vt:lpstr>ΣΥΓΚΟΜΙΔΗ</vt:lpstr>
      <vt:lpstr>PowerPoint Presentation</vt:lpstr>
      <vt:lpstr>PowerPoint Presentation</vt:lpstr>
      <vt:lpstr>PowerPoint Presentation</vt:lpstr>
      <vt:lpstr>Συχνότητα συγκομιδής</vt:lpstr>
      <vt:lpstr>Διαλογή-συσκευασία-συνθήκες αποθήκευσης</vt:lpstr>
      <vt:lpstr>Συσκευαστήριο τομάτας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Ταξιανθία τομάτας</vt:lpstr>
    </vt:vector>
  </TitlesOfParts>
  <Company>AUA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ΚΑΤΑΓΩΓΗ-ΙΣΤΟΡΙΚΟ ΤΟΜΑΤΑΣ</dc:title>
  <dc:creator>Κώστας Ακουμιανάκης</dc:creator>
  <cp:lastModifiedBy>Windows User</cp:lastModifiedBy>
  <cp:revision>62</cp:revision>
  <dcterms:created xsi:type="dcterms:W3CDTF">2003-11-03T08:32:34Z</dcterms:created>
  <dcterms:modified xsi:type="dcterms:W3CDTF">2021-05-14T09:08:08Z</dcterms:modified>
</cp:coreProperties>
</file>