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 id="2147483697" r:id="rId2"/>
  </p:sldMasterIdLst>
  <p:notesMasterIdLst>
    <p:notesMasterId r:id="rId26"/>
  </p:notesMasterIdLst>
  <p:sldIdLst>
    <p:sldId id="360" r:id="rId3"/>
    <p:sldId id="361" r:id="rId4"/>
    <p:sldId id="373" r:id="rId5"/>
    <p:sldId id="363" r:id="rId6"/>
    <p:sldId id="364" r:id="rId7"/>
    <p:sldId id="385" r:id="rId8"/>
    <p:sldId id="386" r:id="rId9"/>
    <p:sldId id="387" r:id="rId10"/>
    <p:sldId id="388" r:id="rId11"/>
    <p:sldId id="392" r:id="rId12"/>
    <p:sldId id="389" r:id="rId13"/>
    <p:sldId id="390" r:id="rId14"/>
    <p:sldId id="365" r:id="rId15"/>
    <p:sldId id="368" r:id="rId16"/>
    <p:sldId id="369" r:id="rId17"/>
    <p:sldId id="366" r:id="rId18"/>
    <p:sldId id="367" r:id="rId19"/>
    <p:sldId id="370" r:id="rId20"/>
    <p:sldId id="383" r:id="rId21"/>
    <p:sldId id="391" r:id="rId22"/>
    <p:sldId id="384" r:id="rId23"/>
    <p:sldId id="381" r:id="rId24"/>
    <p:sldId id="382" r:id="rId25"/>
  </p:sldIdLst>
  <p:sldSz cx="9144000" cy="6858000" type="screen4x3"/>
  <p:notesSz cx="6858000" cy="9144000"/>
  <p:defaultTex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99"/>
    <a:srgbClr val="006600"/>
    <a:srgbClr val="FFCCFF"/>
    <a:srgbClr val="FFFFFF"/>
    <a:srgbClr val="CCFF66"/>
    <a:srgbClr val="CC66FF"/>
    <a:srgbClr val="0000FF"/>
    <a:srgbClr val="990000"/>
    <a:srgbClr val="00FF00"/>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Φωτεινό στυλ 1 - Έμφαση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D5ABB26-0587-4C30-8999-92F81FD0307C}" styleName="Χωρίς στυλ, χωρίς πλέγμα">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Χωρίς στυλ, πλέγμα πίνακα">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DA37D80-6434-44D0-A028-1B22A696006F}" styleName="Φωτεινό στυλ 3 - Έμφαση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E3FDE45-AF77-4B5C-9715-49D594BDF05E}" styleName="Φωτεινό στυλ 1 - Έμφαση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290" autoAdjust="0"/>
  </p:normalViewPr>
  <p:slideViewPr>
    <p:cSldViewPr>
      <p:cViewPr varScale="1">
        <p:scale>
          <a:sx n="58" d="100"/>
          <a:sy n="58" d="100"/>
        </p:scale>
        <p:origin x="1662"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57" d="100"/>
          <a:sy n="57" d="100"/>
        </p:scale>
        <p:origin x="-1794"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l-GR"/>
          </a:p>
        </p:txBody>
      </p:sp>
      <p:sp>
        <p:nvSpPr>
          <p:cNvPr id="2048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l-GR"/>
          </a:p>
        </p:txBody>
      </p:sp>
      <p:sp>
        <p:nvSpPr>
          <p:cNvPr id="4608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2048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l-GR" noProof="0" smtClean="0"/>
              <a:t>Κάντε κλικ για να επεξεργαστείτε τα στυλ κειμένου του υποδείγματος</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p>
        </p:txBody>
      </p:sp>
      <p:sp>
        <p:nvSpPr>
          <p:cNvPr id="2048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l-GR"/>
          </a:p>
        </p:txBody>
      </p:sp>
      <p:sp>
        <p:nvSpPr>
          <p:cNvPr id="2048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57948BF0-FC12-4BA5-815A-6F907DEC870E}" type="slidenum">
              <a:rPr lang="el-GR"/>
              <a:pPr>
                <a:defRPr/>
              </a:pPr>
              <a:t>‹#›</a:t>
            </a:fld>
            <a:endParaRPr lang="el-G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p:spPr>
      </p:sp>
      <p:sp>
        <p:nvSpPr>
          <p:cNvPr id="419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419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9884B79-60D0-42C7-964E-65ADD0F903DD}" type="slidenum">
              <a:rPr lang="en-GB" smtClean="0"/>
              <a:pPr/>
              <a:t>8</a:t>
            </a:fld>
            <a:endParaRPr lang="en-GB"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p:spPr>
      </p:sp>
      <p:sp>
        <p:nvSpPr>
          <p:cNvPr id="460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460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AA39895-15F7-4853-8D06-B0121AD6FA74}" type="slidenum">
              <a:rPr lang="en-GB" smtClean="0"/>
              <a:pPr/>
              <a:t>11</a:t>
            </a:fld>
            <a:endParaRPr lang="en-GB"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lvl1pPr>
              <a:defRPr/>
            </a:lvl1pPr>
          </a:lstStyle>
          <a:p>
            <a:pPr>
              <a:defRPr/>
            </a:pPr>
            <a:endParaRPr lang="el-GR"/>
          </a:p>
        </p:txBody>
      </p:sp>
      <p:sp>
        <p:nvSpPr>
          <p:cNvPr id="5" name="Θέση υποσέλιδου 4"/>
          <p:cNvSpPr>
            <a:spLocks noGrp="1"/>
          </p:cNvSpPr>
          <p:nvPr>
            <p:ph type="ftr" sz="quarter" idx="11"/>
          </p:nvPr>
        </p:nvSpPr>
        <p:spPr/>
        <p:txBody>
          <a:bodyPr/>
          <a:lstStyle>
            <a:lvl1pPr>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a:lvl1pPr>
          </a:lstStyle>
          <a:p>
            <a:pPr>
              <a:defRPr/>
            </a:pPr>
            <a:fld id="{3E6DE320-DB61-4002-A5C8-C4A176DB51B0}" type="slidenum">
              <a:rPr lang="el-GR"/>
              <a:pPr>
                <a:defRPr/>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lvl1pPr>
              <a:defRPr/>
            </a:lvl1pPr>
          </a:lstStyle>
          <a:p>
            <a:pPr>
              <a:defRPr/>
            </a:pPr>
            <a:endParaRPr lang="el-GR"/>
          </a:p>
        </p:txBody>
      </p:sp>
      <p:sp>
        <p:nvSpPr>
          <p:cNvPr id="5" name="Θέση υποσέλιδου 4"/>
          <p:cNvSpPr>
            <a:spLocks noGrp="1"/>
          </p:cNvSpPr>
          <p:nvPr>
            <p:ph type="ftr" sz="quarter" idx="11"/>
          </p:nvPr>
        </p:nvSpPr>
        <p:spPr/>
        <p:txBody>
          <a:bodyPr/>
          <a:lstStyle>
            <a:lvl1pPr>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a:lvl1pPr>
          </a:lstStyle>
          <a:p>
            <a:pPr>
              <a:defRPr/>
            </a:pPr>
            <a:fld id="{5CB971CE-F58C-4FD2-93E9-91890049F461}" type="slidenum">
              <a:rPr lang="el-GR"/>
              <a:pPr>
                <a:defRPr/>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lvl1pPr>
              <a:defRPr/>
            </a:lvl1pPr>
          </a:lstStyle>
          <a:p>
            <a:pPr>
              <a:defRPr/>
            </a:pPr>
            <a:endParaRPr lang="el-GR"/>
          </a:p>
        </p:txBody>
      </p:sp>
      <p:sp>
        <p:nvSpPr>
          <p:cNvPr id="5" name="Θέση υποσέλιδου 4"/>
          <p:cNvSpPr>
            <a:spLocks noGrp="1"/>
          </p:cNvSpPr>
          <p:nvPr>
            <p:ph type="ftr" sz="quarter" idx="11"/>
          </p:nvPr>
        </p:nvSpPr>
        <p:spPr/>
        <p:txBody>
          <a:bodyPr/>
          <a:lstStyle>
            <a:lvl1pPr>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a:lvl1pPr>
          </a:lstStyle>
          <a:p>
            <a:pPr>
              <a:defRPr/>
            </a:pPr>
            <a:fld id="{F81557A8-464C-4C34-AB75-326D763B296E}" type="slidenum">
              <a:rPr lang="el-GR"/>
              <a:pPr>
                <a:defRPr/>
              </a:pPr>
              <a:t>‹#›</a:t>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Rectangle 44"/>
          <p:cNvSpPr>
            <a:spLocks noGrp="1" noChangeArrowheads="1"/>
          </p:cNvSpPr>
          <p:nvPr>
            <p:ph type="dt" sz="half" idx="10"/>
          </p:nvPr>
        </p:nvSpPr>
        <p:spPr>
          <a:ln/>
        </p:spPr>
        <p:txBody>
          <a:bodyPr/>
          <a:lstStyle>
            <a:lvl1pPr>
              <a:defRPr/>
            </a:lvl1pPr>
          </a:lstStyle>
          <a:p>
            <a:pPr>
              <a:defRPr/>
            </a:pPr>
            <a:endParaRPr lang="el-GR"/>
          </a:p>
        </p:txBody>
      </p:sp>
      <p:sp>
        <p:nvSpPr>
          <p:cNvPr id="4" name="Rectangle 45"/>
          <p:cNvSpPr>
            <a:spLocks noGrp="1" noChangeArrowheads="1"/>
          </p:cNvSpPr>
          <p:nvPr>
            <p:ph type="ftr" sz="quarter" idx="11"/>
          </p:nvPr>
        </p:nvSpPr>
        <p:spPr>
          <a:ln/>
        </p:spPr>
        <p:txBody>
          <a:bodyPr/>
          <a:lstStyle>
            <a:lvl1pPr>
              <a:defRPr/>
            </a:lvl1pPr>
          </a:lstStyle>
          <a:p>
            <a:pPr>
              <a:defRPr/>
            </a:pPr>
            <a:endParaRPr lang="el-GR"/>
          </a:p>
        </p:txBody>
      </p:sp>
      <p:sp>
        <p:nvSpPr>
          <p:cNvPr id="5" name="Rectangle 46"/>
          <p:cNvSpPr>
            <a:spLocks noGrp="1" noChangeArrowheads="1"/>
          </p:cNvSpPr>
          <p:nvPr>
            <p:ph type="sldNum" sz="quarter" idx="12"/>
          </p:nvPr>
        </p:nvSpPr>
        <p:spPr>
          <a:ln/>
        </p:spPr>
        <p:txBody>
          <a:bodyPr/>
          <a:lstStyle>
            <a:lvl1pPr>
              <a:defRPr/>
            </a:lvl1pPr>
          </a:lstStyle>
          <a:p>
            <a:pPr>
              <a:defRPr/>
            </a:pPr>
            <a:fld id="{4E922DB7-A468-4A34-834A-CA3DBAE8075F}" type="slidenum">
              <a:rPr lang="el-GR"/>
              <a:pPr>
                <a:defRPr/>
              </a:pPr>
              <a:t>‹#›</a:t>
            </a:fld>
            <a:endParaRPr lang="el-G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descr="Logo South-European-Working-Group.jpg"/>
          <p:cNvPicPr>
            <a:picLocks noChangeAspect="1"/>
          </p:cNvPicPr>
          <p:nvPr userDrawn="1"/>
        </p:nvPicPr>
        <p:blipFill>
          <a:blip r:embed="rId2" cstate="print"/>
          <a:srcRect/>
          <a:stretch>
            <a:fillRect/>
          </a:stretch>
        </p:blipFill>
        <p:spPr bwMode="auto">
          <a:xfrm>
            <a:off x="6400800" y="228600"/>
            <a:ext cx="2543175" cy="919163"/>
          </a:xfrm>
          <a:prstGeom prst="rect">
            <a:avLst/>
          </a:prstGeom>
          <a:noFill/>
          <a:ln w="9525">
            <a:noFill/>
            <a:miter lim="800000"/>
            <a:headEnd/>
            <a:tailEnd/>
          </a:ln>
        </p:spPr>
      </p:pic>
      <p:sp>
        <p:nvSpPr>
          <p:cNvPr id="2" name="Title 1"/>
          <p:cNvSpPr>
            <a:spLocks noGrp="1"/>
          </p:cNvSpPr>
          <p:nvPr>
            <p:ph type="ctrTitle"/>
          </p:nvPr>
        </p:nvSpPr>
        <p:spPr>
          <a:xfrm>
            <a:off x="685800" y="2130425"/>
            <a:ext cx="7772400" cy="1470025"/>
          </a:xfrm>
        </p:spPr>
        <p:txBody>
          <a:bodyPr>
            <a:normAutofit/>
          </a:bodyPr>
          <a:lstStyle>
            <a:lvl1pPr>
              <a:defRPr sz="3200">
                <a:solidFill>
                  <a:srgbClr val="008000"/>
                </a:solidFill>
                <a:latin typeface="Arial" pitchFamily="34" charset="0"/>
                <a:cs typeface="Arial" pitchFamily="34" charset="0"/>
              </a:defRPr>
            </a:lvl1p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2400">
                <a:solidFill>
                  <a:srgbClr val="008000"/>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5" name="Footer Placeholder 4"/>
          <p:cNvSpPr>
            <a:spLocks noGrp="1"/>
          </p:cNvSpPr>
          <p:nvPr>
            <p:ph type="ftr" sz="quarter" idx="10"/>
          </p:nvPr>
        </p:nvSpPr>
        <p:spPr>
          <a:xfrm>
            <a:off x="0" y="6248400"/>
            <a:ext cx="9144000" cy="609600"/>
          </a:xfrm>
          <a:solidFill>
            <a:srgbClr val="008000">
              <a:alpha val="80000"/>
            </a:srgbClr>
          </a:solidFill>
          <a:ln>
            <a:solidFill>
              <a:srgbClr val="008000"/>
            </a:solidFill>
          </a:ln>
        </p:spPr>
        <p:txBody>
          <a:bodyPr/>
          <a:lstStyle>
            <a:lvl1pPr fontAlgn="base">
              <a:spcBef>
                <a:spcPct val="0"/>
              </a:spcBef>
              <a:spcAft>
                <a:spcPct val="0"/>
              </a:spcAft>
              <a:defRPr sz="1400" b="0">
                <a:solidFill>
                  <a:prstClr val="white"/>
                </a:solidFill>
                <a:latin typeface="Arial" pitchFamily="34" charset="0"/>
                <a:cs typeface="Arial" pitchFamily="34" charset="0"/>
              </a:defRPr>
            </a:lvl1pPr>
          </a:lstStyle>
          <a:p>
            <a:pPr>
              <a:defRPr/>
            </a:pPr>
            <a:r>
              <a:rPr lang="en-US"/>
              <a:t>Special Session “Protected Cultivation" , VI Balkan Symposium on Vegetable and Potatoes </a:t>
            </a:r>
            <a:br>
              <a:rPr lang="en-US"/>
            </a:br>
            <a:r>
              <a:rPr lang="en-US"/>
              <a:t>September 29 – October 2, 2014 Zagreb, Croatia</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47399E78-9348-4494-96BF-35FB7E820E36}" type="datetimeFigureOut">
              <a:rPr lang="en-US"/>
              <a:pPr>
                <a:defRPr/>
              </a:pPr>
              <a:t>4/5/2020</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41152E0A-5A6C-403A-BE32-6BEE436FE459}"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8AFD1778-6D7C-46EF-9F2B-01718ECC1F82}" type="datetimeFigureOut">
              <a:rPr lang="en-US"/>
              <a:pPr>
                <a:defRPr/>
              </a:pPr>
              <a:t>4/5/2020</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18BC8AB5-4040-4389-BBEC-2B99E61C3B38}"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31F67C59-8953-4591-9549-C4E622AFF535}" type="datetimeFigureOut">
              <a:rPr lang="en-US"/>
              <a:pPr>
                <a:defRPr/>
              </a:pPr>
              <a:t>4/5/2020</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E971FC0F-3560-450A-9A52-91CCD9CF6B85}"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0E8462D9-7F4C-4058-81EB-5EB99470BD32}" type="datetimeFigureOut">
              <a:rPr lang="en-US"/>
              <a:pPr>
                <a:defRPr/>
              </a:pPr>
              <a:t>4/5/2020</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2C520D9F-8831-4E1A-8CF8-FA82EA9C9E94}"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4A31FC5C-6315-4C2C-AA2F-0DCBE55660B4}" type="datetimeFigureOut">
              <a:rPr lang="en-US"/>
              <a:pPr>
                <a:defRPr/>
              </a:pPr>
              <a:t>4/5/2020</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BB20D0C8-1A05-47B0-8879-63822D115BAA}"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BD265C70-909D-4A30-9A9B-4D7C870C000E}" type="datetimeFigureOut">
              <a:rPr lang="en-US"/>
              <a:pPr>
                <a:defRPr/>
              </a:pPr>
              <a:t>4/5/2020</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507A9C45-AE74-4EAA-B5E2-2594AA0A61C9}"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lvl1pPr>
              <a:defRPr/>
            </a:lvl1pPr>
          </a:lstStyle>
          <a:p>
            <a:pPr>
              <a:defRPr/>
            </a:pPr>
            <a:endParaRPr lang="el-GR"/>
          </a:p>
        </p:txBody>
      </p:sp>
      <p:sp>
        <p:nvSpPr>
          <p:cNvPr id="5" name="Θέση υποσέλιδου 4"/>
          <p:cNvSpPr>
            <a:spLocks noGrp="1"/>
          </p:cNvSpPr>
          <p:nvPr>
            <p:ph type="ftr" sz="quarter" idx="11"/>
          </p:nvPr>
        </p:nvSpPr>
        <p:spPr/>
        <p:txBody>
          <a:bodyPr/>
          <a:lstStyle>
            <a:lvl1pPr>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a:lvl1pPr>
          </a:lstStyle>
          <a:p>
            <a:pPr>
              <a:defRPr/>
            </a:pPr>
            <a:fld id="{DDF12AD8-5FC5-46C8-8BF7-F323D920BE8C}" type="slidenum">
              <a:rPr lang="el-GR"/>
              <a:pPr>
                <a:defRPr/>
              </a:pPr>
              <a:t>‹#›</a:t>
            </a:fld>
            <a:endParaRPr lang="el-G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2A7B090B-89AF-4807-AD96-7865E4FF962B}" type="datetimeFigureOut">
              <a:rPr lang="en-US"/>
              <a:pPr>
                <a:defRPr/>
              </a:pPr>
              <a:t>4/5/2020</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D523D6E7-3F93-4E41-8BC7-2172538F22F4}"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8448AA22-B2F7-41B3-96B8-AFC5044CFFF1}" type="datetimeFigureOut">
              <a:rPr lang="en-US"/>
              <a:pPr>
                <a:defRPr/>
              </a:pPr>
              <a:t>4/5/2020</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15D63EEA-90BA-4187-ACBC-6FD958482722}"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1E439803-003A-4F65-AF2E-78ED62935876}" type="datetimeFigureOut">
              <a:rPr lang="en-US"/>
              <a:pPr>
                <a:defRPr/>
              </a:pPr>
              <a:t>4/5/2020</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D29EE968-00E9-4EA5-A7AE-F784A8C34164}"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030A9FD1-0B6D-4376-8B7B-5E59F7250166}" type="datetimeFigureOut">
              <a:rPr lang="en-US"/>
              <a:pPr>
                <a:defRPr/>
              </a:pPr>
              <a:t>4/5/2020</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D2B4AF14-00C7-4E07-B0DC-2828A7E3C9E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lvl1pPr>
              <a:defRPr/>
            </a:lvl1pPr>
          </a:lstStyle>
          <a:p>
            <a:pPr>
              <a:defRPr/>
            </a:pPr>
            <a:endParaRPr lang="el-GR"/>
          </a:p>
        </p:txBody>
      </p:sp>
      <p:sp>
        <p:nvSpPr>
          <p:cNvPr id="5" name="Θέση υποσέλιδου 4"/>
          <p:cNvSpPr>
            <a:spLocks noGrp="1"/>
          </p:cNvSpPr>
          <p:nvPr>
            <p:ph type="ftr" sz="quarter" idx="11"/>
          </p:nvPr>
        </p:nvSpPr>
        <p:spPr/>
        <p:txBody>
          <a:bodyPr/>
          <a:lstStyle>
            <a:lvl1pPr>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a:lvl1pPr>
          </a:lstStyle>
          <a:p>
            <a:pPr>
              <a:defRPr/>
            </a:pPr>
            <a:fld id="{5059D2F1-1FDE-4E2E-B57C-55FFA63B0683}" type="slidenum">
              <a:rPr lang="el-GR"/>
              <a:pPr>
                <a:defRPr/>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3"/>
          <p:cNvSpPr>
            <a:spLocks noGrp="1"/>
          </p:cNvSpPr>
          <p:nvPr>
            <p:ph type="dt" sz="half" idx="10"/>
          </p:nvPr>
        </p:nvSpPr>
        <p:spPr/>
        <p:txBody>
          <a:bodyPr/>
          <a:lstStyle>
            <a:lvl1pPr>
              <a:defRPr/>
            </a:lvl1pPr>
          </a:lstStyle>
          <a:p>
            <a:pPr>
              <a:defRPr/>
            </a:pPr>
            <a:endParaRPr lang="el-GR"/>
          </a:p>
        </p:txBody>
      </p:sp>
      <p:sp>
        <p:nvSpPr>
          <p:cNvPr id="6" name="Θέση υποσέλιδου 4"/>
          <p:cNvSpPr>
            <a:spLocks noGrp="1"/>
          </p:cNvSpPr>
          <p:nvPr>
            <p:ph type="ftr" sz="quarter" idx="11"/>
          </p:nvPr>
        </p:nvSpPr>
        <p:spPr/>
        <p:txBody>
          <a:bodyPr/>
          <a:lstStyle>
            <a:lvl1pPr>
              <a:defRPr/>
            </a:lvl1pPr>
          </a:lstStyle>
          <a:p>
            <a:pPr>
              <a:defRPr/>
            </a:pPr>
            <a:endParaRPr lang="el-GR"/>
          </a:p>
        </p:txBody>
      </p:sp>
      <p:sp>
        <p:nvSpPr>
          <p:cNvPr id="7" name="Θέση αριθμού διαφάνειας 5"/>
          <p:cNvSpPr>
            <a:spLocks noGrp="1"/>
          </p:cNvSpPr>
          <p:nvPr>
            <p:ph type="sldNum" sz="quarter" idx="12"/>
          </p:nvPr>
        </p:nvSpPr>
        <p:spPr/>
        <p:txBody>
          <a:bodyPr/>
          <a:lstStyle>
            <a:lvl1pPr>
              <a:defRPr/>
            </a:lvl1pPr>
          </a:lstStyle>
          <a:p>
            <a:pPr>
              <a:defRPr/>
            </a:pPr>
            <a:fld id="{B025821F-52BA-43A1-B33E-07434E564986}" type="slidenum">
              <a:rPr lang="el-GR"/>
              <a:pPr>
                <a:defRPr/>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3"/>
          <p:cNvSpPr>
            <a:spLocks noGrp="1"/>
          </p:cNvSpPr>
          <p:nvPr>
            <p:ph type="dt" sz="half" idx="10"/>
          </p:nvPr>
        </p:nvSpPr>
        <p:spPr/>
        <p:txBody>
          <a:bodyPr/>
          <a:lstStyle>
            <a:lvl1pPr>
              <a:defRPr/>
            </a:lvl1pPr>
          </a:lstStyle>
          <a:p>
            <a:pPr>
              <a:defRPr/>
            </a:pPr>
            <a:endParaRPr lang="el-GR"/>
          </a:p>
        </p:txBody>
      </p:sp>
      <p:sp>
        <p:nvSpPr>
          <p:cNvPr id="8" name="Θέση υποσέλιδου 4"/>
          <p:cNvSpPr>
            <a:spLocks noGrp="1"/>
          </p:cNvSpPr>
          <p:nvPr>
            <p:ph type="ftr" sz="quarter" idx="11"/>
          </p:nvPr>
        </p:nvSpPr>
        <p:spPr/>
        <p:txBody>
          <a:bodyPr/>
          <a:lstStyle>
            <a:lvl1pPr>
              <a:defRPr/>
            </a:lvl1pPr>
          </a:lstStyle>
          <a:p>
            <a:pPr>
              <a:defRPr/>
            </a:pPr>
            <a:endParaRPr lang="el-GR"/>
          </a:p>
        </p:txBody>
      </p:sp>
      <p:sp>
        <p:nvSpPr>
          <p:cNvPr id="9" name="Θέση αριθμού διαφάνειας 5"/>
          <p:cNvSpPr>
            <a:spLocks noGrp="1"/>
          </p:cNvSpPr>
          <p:nvPr>
            <p:ph type="sldNum" sz="quarter" idx="12"/>
          </p:nvPr>
        </p:nvSpPr>
        <p:spPr/>
        <p:txBody>
          <a:bodyPr/>
          <a:lstStyle>
            <a:lvl1pPr>
              <a:defRPr/>
            </a:lvl1pPr>
          </a:lstStyle>
          <a:p>
            <a:pPr>
              <a:defRPr/>
            </a:pPr>
            <a:fld id="{940AC691-2D32-407B-A8AB-0FDAB56E37B6}" type="slidenum">
              <a:rPr lang="el-GR"/>
              <a:pPr>
                <a:defRPr/>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3"/>
          <p:cNvSpPr>
            <a:spLocks noGrp="1"/>
          </p:cNvSpPr>
          <p:nvPr>
            <p:ph type="dt" sz="half" idx="10"/>
          </p:nvPr>
        </p:nvSpPr>
        <p:spPr/>
        <p:txBody>
          <a:bodyPr/>
          <a:lstStyle>
            <a:lvl1pPr>
              <a:defRPr/>
            </a:lvl1pPr>
          </a:lstStyle>
          <a:p>
            <a:pPr>
              <a:defRPr/>
            </a:pPr>
            <a:endParaRPr lang="el-GR"/>
          </a:p>
        </p:txBody>
      </p:sp>
      <p:sp>
        <p:nvSpPr>
          <p:cNvPr id="4" name="Θέση υποσέλιδου 4"/>
          <p:cNvSpPr>
            <a:spLocks noGrp="1"/>
          </p:cNvSpPr>
          <p:nvPr>
            <p:ph type="ftr" sz="quarter" idx="11"/>
          </p:nvPr>
        </p:nvSpPr>
        <p:spPr/>
        <p:txBody>
          <a:bodyPr/>
          <a:lstStyle>
            <a:lvl1pPr>
              <a:defRPr/>
            </a:lvl1pPr>
          </a:lstStyle>
          <a:p>
            <a:pPr>
              <a:defRPr/>
            </a:pPr>
            <a:endParaRPr lang="el-GR"/>
          </a:p>
        </p:txBody>
      </p:sp>
      <p:sp>
        <p:nvSpPr>
          <p:cNvPr id="5" name="Θέση αριθμού διαφάνειας 5"/>
          <p:cNvSpPr>
            <a:spLocks noGrp="1"/>
          </p:cNvSpPr>
          <p:nvPr>
            <p:ph type="sldNum" sz="quarter" idx="12"/>
          </p:nvPr>
        </p:nvSpPr>
        <p:spPr/>
        <p:txBody>
          <a:bodyPr/>
          <a:lstStyle>
            <a:lvl1pPr>
              <a:defRPr/>
            </a:lvl1pPr>
          </a:lstStyle>
          <a:p>
            <a:pPr>
              <a:defRPr/>
            </a:pPr>
            <a:fld id="{AAB21BF8-9C7A-4C21-A49D-77A37B12CFAB}" type="slidenum">
              <a:rPr lang="el-GR"/>
              <a:pPr>
                <a:defRPr/>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3"/>
          <p:cNvSpPr>
            <a:spLocks noGrp="1"/>
          </p:cNvSpPr>
          <p:nvPr>
            <p:ph type="dt" sz="half" idx="10"/>
          </p:nvPr>
        </p:nvSpPr>
        <p:spPr/>
        <p:txBody>
          <a:bodyPr/>
          <a:lstStyle>
            <a:lvl1pPr>
              <a:defRPr/>
            </a:lvl1pPr>
          </a:lstStyle>
          <a:p>
            <a:pPr>
              <a:defRPr/>
            </a:pPr>
            <a:endParaRPr lang="el-GR"/>
          </a:p>
        </p:txBody>
      </p:sp>
      <p:sp>
        <p:nvSpPr>
          <p:cNvPr id="3" name="Θέση υποσέλιδου 4"/>
          <p:cNvSpPr>
            <a:spLocks noGrp="1"/>
          </p:cNvSpPr>
          <p:nvPr>
            <p:ph type="ftr" sz="quarter" idx="11"/>
          </p:nvPr>
        </p:nvSpPr>
        <p:spPr/>
        <p:txBody>
          <a:bodyPr/>
          <a:lstStyle>
            <a:lvl1pPr>
              <a:defRPr/>
            </a:lvl1pPr>
          </a:lstStyle>
          <a:p>
            <a:pPr>
              <a:defRPr/>
            </a:pPr>
            <a:endParaRPr lang="el-GR"/>
          </a:p>
        </p:txBody>
      </p:sp>
      <p:sp>
        <p:nvSpPr>
          <p:cNvPr id="4" name="Θέση αριθμού διαφάνειας 5"/>
          <p:cNvSpPr>
            <a:spLocks noGrp="1"/>
          </p:cNvSpPr>
          <p:nvPr>
            <p:ph type="sldNum" sz="quarter" idx="12"/>
          </p:nvPr>
        </p:nvSpPr>
        <p:spPr/>
        <p:txBody>
          <a:bodyPr/>
          <a:lstStyle>
            <a:lvl1pPr>
              <a:defRPr/>
            </a:lvl1pPr>
          </a:lstStyle>
          <a:p>
            <a:pPr>
              <a:defRPr/>
            </a:pPr>
            <a:fld id="{01E3D946-E903-4D20-A863-3E79CD1CB3C7}" type="slidenum">
              <a:rPr lang="el-GR"/>
              <a:pPr>
                <a:defRPr/>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3"/>
          <p:cNvSpPr>
            <a:spLocks noGrp="1"/>
          </p:cNvSpPr>
          <p:nvPr>
            <p:ph type="dt" sz="half" idx="10"/>
          </p:nvPr>
        </p:nvSpPr>
        <p:spPr/>
        <p:txBody>
          <a:bodyPr/>
          <a:lstStyle>
            <a:lvl1pPr>
              <a:defRPr/>
            </a:lvl1pPr>
          </a:lstStyle>
          <a:p>
            <a:pPr>
              <a:defRPr/>
            </a:pPr>
            <a:endParaRPr lang="el-GR"/>
          </a:p>
        </p:txBody>
      </p:sp>
      <p:sp>
        <p:nvSpPr>
          <p:cNvPr id="6" name="Θέση υποσέλιδου 4"/>
          <p:cNvSpPr>
            <a:spLocks noGrp="1"/>
          </p:cNvSpPr>
          <p:nvPr>
            <p:ph type="ftr" sz="quarter" idx="11"/>
          </p:nvPr>
        </p:nvSpPr>
        <p:spPr/>
        <p:txBody>
          <a:bodyPr/>
          <a:lstStyle>
            <a:lvl1pPr>
              <a:defRPr/>
            </a:lvl1pPr>
          </a:lstStyle>
          <a:p>
            <a:pPr>
              <a:defRPr/>
            </a:pPr>
            <a:endParaRPr lang="el-GR"/>
          </a:p>
        </p:txBody>
      </p:sp>
      <p:sp>
        <p:nvSpPr>
          <p:cNvPr id="7" name="Θέση αριθμού διαφάνειας 5"/>
          <p:cNvSpPr>
            <a:spLocks noGrp="1"/>
          </p:cNvSpPr>
          <p:nvPr>
            <p:ph type="sldNum" sz="quarter" idx="12"/>
          </p:nvPr>
        </p:nvSpPr>
        <p:spPr/>
        <p:txBody>
          <a:bodyPr/>
          <a:lstStyle>
            <a:lvl1pPr>
              <a:defRPr/>
            </a:lvl1pPr>
          </a:lstStyle>
          <a:p>
            <a:pPr>
              <a:defRPr/>
            </a:pPr>
            <a:fld id="{D38BE5D9-66DB-47B6-94ED-44EFC0E4D000}" type="slidenum">
              <a:rPr lang="el-GR"/>
              <a:pPr>
                <a:defRPr/>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smtClean="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3"/>
          <p:cNvSpPr>
            <a:spLocks noGrp="1"/>
          </p:cNvSpPr>
          <p:nvPr>
            <p:ph type="dt" sz="half" idx="10"/>
          </p:nvPr>
        </p:nvSpPr>
        <p:spPr/>
        <p:txBody>
          <a:bodyPr/>
          <a:lstStyle>
            <a:lvl1pPr>
              <a:defRPr/>
            </a:lvl1pPr>
          </a:lstStyle>
          <a:p>
            <a:pPr>
              <a:defRPr/>
            </a:pPr>
            <a:endParaRPr lang="el-GR"/>
          </a:p>
        </p:txBody>
      </p:sp>
      <p:sp>
        <p:nvSpPr>
          <p:cNvPr id="6" name="Θέση υποσέλιδου 4"/>
          <p:cNvSpPr>
            <a:spLocks noGrp="1"/>
          </p:cNvSpPr>
          <p:nvPr>
            <p:ph type="ftr" sz="quarter" idx="11"/>
          </p:nvPr>
        </p:nvSpPr>
        <p:spPr/>
        <p:txBody>
          <a:bodyPr/>
          <a:lstStyle>
            <a:lvl1pPr>
              <a:defRPr/>
            </a:lvl1pPr>
          </a:lstStyle>
          <a:p>
            <a:pPr>
              <a:defRPr/>
            </a:pPr>
            <a:endParaRPr lang="el-GR"/>
          </a:p>
        </p:txBody>
      </p:sp>
      <p:sp>
        <p:nvSpPr>
          <p:cNvPr id="7" name="Θέση αριθμού διαφάνειας 5"/>
          <p:cNvSpPr>
            <a:spLocks noGrp="1"/>
          </p:cNvSpPr>
          <p:nvPr>
            <p:ph type="sldNum" sz="quarter" idx="12"/>
          </p:nvPr>
        </p:nvSpPr>
        <p:spPr/>
        <p:txBody>
          <a:bodyPr/>
          <a:lstStyle>
            <a:lvl1pPr>
              <a:defRPr/>
            </a:lvl1pPr>
          </a:lstStyle>
          <a:p>
            <a:pPr>
              <a:defRPr/>
            </a:pPr>
            <a:fld id="{99A86243-957B-4C19-83CB-33DA7ED2F937}" type="slidenum">
              <a:rPr lang="el-GR"/>
              <a:pPr>
                <a:defRPr/>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Θέση τίτλου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smtClean="0"/>
              <a:t>Στυλ κύριου τίτλου</a:t>
            </a:r>
          </a:p>
        </p:txBody>
      </p:sp>
      <p:sp>
        <p:nvSpPr>
          <p:cNvPr id="1027" name="Θέση κειμένου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FDB060FA-BBD3-491E-9A37-7D711E960286}" type="slidenum">
              <a:rPr lang="el-GR"/>
              <a:pPr>
                <a:defRPr/>
              </a:pPr>
              <a:t>‹#›</a:t>
            </a:fld>
            <a:endParaRPr lang="el-GR"/>
          </a:p>
        </p:txBody>
      </p:sp>
    </p:spTree>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74"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61D92F40-1EDB-4B6D-AC19-8EC950BE19BD}" type="datetimeFigureOut">
              <a:rPr lang="en-US"/>
              <a:pPr>
                <a:defRPr/>
              </a:pPr>
              <a:t>4/5/2020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AD869B86-8817-4B54-B42B-F7241510F5DF}" type="slidenum">
              <a:rPr lang="en-US"/>
              <a:pPr>
                <a:defRPr/>
              </a:pPr>
              <a:t>‹#›</a:t>
            </a:fld>
            <a:endParaRPr lang="en-US"/>
          </a:p>
        </p:txBody>
      </p:sp>
      <p:pic>
        <p:nvPicPr>
          <p:cNvPr id="2055" name="Picture 6" descr="Logo South-European-Working-Group.jpg"/>
          <p:cNvPicPr>
            <a:picLocks noChangeAspect="1"/>
          </p:cNvPicPr>
          <p:nvPr userDrawn="1"/>
        </p:nvPicPr>
        <p:blipFill>
          <a:blip r:embed="rId13" cstate="print"/>
          <a:srcRect/>
          <a:stretch>
            <a:fillRect/>
          </a:stretch>
        </p:blipFill>
        <p:spPr bwMode="auto">
          <a:xfrm>
            <a:off x="6477000" y="228600"/>
            <a:ext cx="2466975" cy="890588"/>
          </a:xfrm>
          <a:prstGeom prst="rect">
            <a:avLst/>
          </a:prstGeom>
          <a:noFill/>
          <a:ln w="9525">
            <a:noFill/>
            <a:miter lim="800000"/>
            <a:headEnd/>
            <a:tailEnd/>
          </a:ln>
        </p:spPr>
      </p:pic>
      <p:sp>
        <p:nvSpPr>
          <p:cNvPr id="8" name="Footer Placeholder 4"/>
          <p:cNvSpPr txBox="1">
            <a:spLocks/>
          </p:cNvSpPr>
          <p:nvPr userDrawn="1"/>
        </p:nvSpPr>
        <p:spPr>
          <a:xfrm>
            <a:off x="0" y="6248400"/>
            <a:ext cx="9144000" cy="609600"/>
          </a:xfrm>
          <a:prstGeom prst="rect">
            <a:avLst/>
          </a:prstGeom>
          <a:solidFill>
            <a:srgbClr val="008000">
              <a:alpha val="80000"/>
            </a:srgbClr>
          </a:solidFill>
          <a:ln>
            <a:solidFill>
              <a:srgbClr val="008000"/>
            </a:solidFill>
            <a:prstDash val="solid"/>
          </a:ln>
        </p:spPr>
        <p:txBody>
          <a:bodyPr/>
          <a:lstStyle>
            <a:lvl1pPr>
              <a:defRPr sz="1600" b="1">
                <a:solidFill>
                  <a:schemeClr val="bg1"/>
                </a:solidFill>
              </a:defRPr>
            </a:lvl1pPr>
          </a:lstStyle>
          <a:p>
            <a:pPr algn="ctr" fontAlgn="auto">
              <a:spcBef>
                <a:spcPts val="0"/>
              </a:spcBef>
              <a:spcAft>
                <a:spcPts val="0"/>
              </a:spcAft>
              <a:defRPr/>
            </a:pPr>
            <a:r>
              <a:rPr lang="en-US" b="0" dirty="0" smtClean="0">
                <a:solidFill>
                  <a:prstClr val="white"/>
                </a:solidFill>
                <a:latin typeface="Arial" pitchFamily="34" charset="0"/>
                <a:cs typeface="Arial" pitchFamily="34" charset="0"/>
              </a:rPr>
              <a:t>Special Session “Protected Cultivation" , VI Balkan Symposium on Vegetable and Potatoes </a:t>
            </a:r>
            <a:br>
              <a:rPr lang="en-US" b="0" dirty="0" smtClean="0">
                <a:solidFill>
                  <a:prstClr val="white"/>
                </a:solidFill>
                <a:latin typeface="Arial" pitchFamily="34" charset="0"/>
                <a:cs typeface="Arial" pitchFamily="34" charset="0"/>
              </a:rPr>
            </a:br>
            <a:r>
              <a:rPr lang="en-US" b="0" dirty="0" smtClean="0">
                <a:solidFill>
                  <a:prstClr val="white"/>
                </a:solidFill>
                <a:latin typeface="Arial" pitchFamily="34" charset="0"/>
                <a:cs typeface="Arial" pitchFamily="34" charset="0"/>
              </a:rPr>
              <a:t>September 29 – October 2, 2014 Zagreb, Croatia</a:t>
            </a:r>
            <a:endParaRPr lang="en-US" b="0" dirty="0">
              <a:solidFill>
                <a:prstClr val="white"/>
              </a:solidFill>
              <a:latin typeface="Arial" pitchFamily="34" charset="0"/>
              <a:cs typeface="Arial" pitchFamily="34" charset="0"/>
            </a:endParaRPr>
          </a:p>
        </p:txBody>
      </p:sp>
    </p:spTree>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Lst>
  <p:txStyles>
    <p:titleStyle>
      <a:lvl1pPr algn="l" rtl="0" eaLnBrk="0" fontAlgn="base" hangingPunct="0">
        <a:spcBef>
          <a:spcPct val="0"/>
        </a:spcBef>
        <a:spcAft>
          <a:spcPct val="0"/>
        </a:spcAft>
        <a:defRPr sz="3200" kern="1200">
          <a:solidFill>
            <a:srgbClr val="008000"/>
          </a:solidFill>
          <a:latin typeface="Arial" pitchFamily="34" charset="0"/>
          <a:ea typeface="+mj-ea"/>
          <a:cs typeface="Arial" pitchFamily="34" charset="0"/>
        </a:defRPr>
      </a:lvl1pPr>
      <a:lvl2pPr algn="l" rtl="0" eaLnBrk="0" fontAlgn="base" hangingPunct="0">
        <a:spcBef>
          <a:spcPct val="0"/>
        </a:spcBef>
        <a:spcAft>
          <a:spcPct val="0"/>
        </a:spcAft>
        <a:defRPr sz="3200">
          <a:solidFill>
            <a:srgbClr val="008000"/>
          </a:solidFill>
          <a:latin typeface="Arial" charset="0"/>
          <a:cs typeface="Arial" charset="0"/>
        </a:defRPr>
      </a:lvl2pPr>
      <a:lvl3pPr algn="l" rtl="0" eaLnBrk="0" fontAlgn="base" hangingPunct="0">
        <a:spcBef>
          <a:spcPct val="0"/>
        </a:spcBef>
        <a:spcAft>
          <a:spcPct val="0"/>
        </a:spcAft>
        <a:defRPr sz="3200">
          <a:solidFill>
            <a:srgbClr val="008000"/>
          </a:solidFill>
          <a:latin typeface="Arial" charset="0"/>
          <a:cs typeface="Arial" charset="0"/>
        </a:defRPr>
      </a:lvl3pPr>
      <a:lvl4pPr algn="l" rtl="0" eaLnBrk="0" fontAlgn="base" hangingPunct="0">
        <a:spcBef>
          <a:spcPct val="0"/>
        </a:spcBef>
        <a:spcAft>
          <a:spcPct val="0"/>
        </a:spcAft>
        <a:defRPr sz="3200">
          <a:solidFill>
            <a:srgbClr val="008000"/>
          </a:solidFill>
          <a:latin typeface="Arial" charset="0"/>
          <a:cs typeface="Arial" charset="0"/>
        </a:defRPr>
      </a:lvl4pPr>
      <a:lvl5pPr algn="l" rtl="0" eaLnBrk="0" fontAlgn="base" hangingPunct="0">
        <a:spcBef>
          <a:spcPct val="0"/>
        </a:spcBef>
        <a:spcAft>
          <a:spcPct val="0"/>
        </a:spcAft>
        <a:defRPr sz="3200">
          <a:solidFill>
            <a:srgbClr val="008000"/>
          </a:solidFill>
          <a:latin typeface="Arial" charset="0"/>
          <a:cs typeface="Arial" charset="0"/>
        </a:defRPr>
      </a:lvl5pPr>
      <a:lvl6pPr marL="457200" algn="l" rtl="0" fontAlgn="base">
        <a:spcBef>
          <a:spcPct val="0"/>
        </a:spcBef>
        <a:spcAft>
          <a:spcPct val="0"/>
        </a:spcAft>
        <a:defRPr sz="3200">
          <a:solidFill>
            <a:srgbClr val="008000"/>
          </a:solidFill>
          <a:latin typeface="Arial" charset="0"/>
          <a:cs typeface="Arial" charset="0"/>
        </a:defRPr>
      </a:lvl6pPr>
      <a:lvl7pPr marL="914400" algn="l" rtl="0" fontAlgn="base">
        <a:spcBef>
          <a:spcPct val="0"/>
        </a:spcBef>
        <a:spcAft>
          <a:spcPct val="0"/>
        </a:spcAft>
        <a:defRPr sz="3200">
          <a:solidFill>
            <a:srgbClr val="008000"/>
          </a:solidFill>
          <a:latin typeface="Arial" charset="0"/>
          <a:cs typeface="Arial" charset="0"/>
        </a:defRPr>
      </a:lvl7pPr>
      <a:lvl8pPr marL="1371600" algn="l" rtl="0" fontAlgn="base">
        <a:spcBef>
          <a:spcPct val="0"/>
        </a:spcBef>
        <a:spcAft>
          <a:spcPct val="0"/>
        </a:spcAft>
        <a:defRPr sz="3200">
          <a:solidFill>
            <a:srgbClr val="008000"/>
          </a:solidFill>
          <a:latin typeface="Arial" charset="0"/>
          <a:cs typeface="Arial" charset="0"/>
        </a:defRPr>
      </a:lvl8pPr>
      <a:lvl9pPr marL="1828800" algn="l" rtl="0" fontAlgn="base">
        <a:spcBef>
          <a:spcPct val="0"/>
        </a:spcBef>
        <a:spcAft>
          <a:spcPct val="0"/>
        </a:spcAft>
        <a:defRPr sz="3200">
          <a:solidFill>
            <a:srgbClr val="008000"/>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2800" kern="1200">
          <a:solidFill>
            <a:srgbClr val="008000"/>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400" kern="1200">
          <a:solidFill>
            <a:srgbClr val="008000"/>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000" kern="1200">
          <a:solidFill>
            <a:srgbClr val="008000"/>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kern="1200">
          <a:solidFill>
            <a:srgbClr val="008000"/>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1600" kern="1200">
          <a:solidFill>
            <a:srgbClr val="008000"/>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tiff"/><Relationship Id="rId1" Type="http://schemas.openxmlformats.org/officeDocument/2006/relationships/slideLayout" Target="../slideLayouts/slideLayout5.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7.xml"/><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6.xml"/><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en.wikipedia.org/wiki/Soil_structure" TargetMode="External"/><Relationship Id="rId2" Type="http://schemas.openxmlformats.org/officeDocument/2006/relationships/hyperlink" Target="http://en.wikipedia.org/wiki/Pathogen" TargetMode="External"/><Relationship Id="rId1" Type="http://schemas.openxmlformats.org/officeDocument/2006/relationships/slideLayout" Target="../slideLayouts/slideLayout1.xml"/><Relationship Id="rId4" Type="http://schemas.openxmlformats.org/officeDocument/2006/relationships/hyperlink" Target="http://en.wikipedia.org/wiki/Fertility_(soil)"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5.xml"/><Relationship Id="rId5" Type="http://schemas.openxmlformats.org/officeDocument/2006/relationships/image" Target="../media/image8.jpe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5.xml"/><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27088" y="2121024"/>
            <a:ext cx="7772400" cy="2335896"/>
          </a:xfrm>
          <a:prstGeom prst="rect">
            <a:avLst/>
          </a:prstGeom>
        </p:spPr>
        <p:txBody>
          <a:bodyPr>
            <a:noAutofit/>
          </a:bodyPr>
          <a:lstStyle/>
          <a:p>
            <a:pPr marL="0" marR="0" lvl="0" indent="0" algn="ctr" defTabSz="914400" rtl="0" eaLnBrk="1" fontAlgn="base" latinLnBrk="0" hangingPunct="1">
              <a:lnSpc>
                <a:spcPct val="200000"/>
              </a:lnSpc>
              <a:spcBef>
                <a:spcPct val="0"/>
              </a:spcBef>
              <a:spcAft>
                <a:spcPct val="0"/>
              </a:spcAft>
              <a:buClrTx/>
              <a:buSzTx/>
              <a:buFontTx/>
              <a:buNone/>
              <a:tabLst/>
              <a:defRPr/>
            </a:pPr>
            <a:r>
              <a:rPr kumimoji="0" lang="en-US" sz="4000" b="1" i="0" u="none" strike="noStrike" kern="1200" cap="none" spc="0" normalizeH="0" baseline="0" noProof="0" dirty="0" smtClean="0">
                <a:ln>
                  <a:noFill/>
                </a:ln>
                <a:solidFill>
                  <a:schemeClr val="tx1"/>
                </a:solidFill>
                <a:effectLst/>
                <a:uLnTx/>
                <a:uFillTx/>
                <a:latin typeface="Tahoma" pitchFamily="34" charset="0"/>
                <a:ea typeface="Tahoma" pitchFamily="34" charset="0"/>
                <a:cs typeface="Tahoma" pitchFamily="34" charset="0"/>
              </a:rPr>
              <a:t>CULTURAL PRACTICES IN VEGETABLE PRODUCTION</a:t>
            </a:r>
          </a:p>
        </p:txBody>
      </p:sp>
      <p:pic>
        <p:nvPicPr>
          <p:cNvPr id="3" name="Picture 2" descr="C:\Users\georgia\Desktop\PROJECTS\LAVA\LAVA project\Foto\ΚΡΗΤΗ ΙΑΝΟΥΑΡΙΟΣ 2007\ΙΕΡΑΠΕΤΡΑ ΙΑΝΟΥΑΡΙΟΣ 2007 (19).jpg"/>
          <p:cNvPicPr>
            <a:picLocks noChangeAspect="1" noChangeArrowheads="1"/>
          </p:cNvPicPr>
          <p:nvPr/>
        </p:nvPicPr>
        <p:blipFill>
          <a:blip r:embed="rId2" cstate="print"/>
          <a:srcRect/>
          <a:stretch>
            <a:fillRect/>
          </a:stretch>
        </p:blipFill>
        <p:spPr bwMode="auto">
          <a:xfrm>
            <a:off x="7048" y="1"/>
            <a:ext cx="3641662" cy="2420888"/>
          </a:xfrm>
          <a:prstGeom prst="rect">
            <a:avLst/>
          </a:prstGeom>
          <a:noFill/>
          <a:ln w="9525">
            <a:noFill/>
            <a:miter lim="800000"/>
            <a:headEnd/>
            <a:tailEnd/>
          </a:ln>
        </p:spPr>
      </p:pic>
      <p:pic>
        <p:nvPicPr>
          <p:cNvPr id="4" name="Picture 3" descr="LETTUCE IN GREENHOUSE (2).JPG"/>
          <p:cNvPicPr>
            <a:picLocks noChangeAspect="1"/>
          </p:cNvPicPr>
          <p:nvPr/>
        </p:nvPicPr>
        <p:blipFill>
          <a:blip r:embed="rId3" cstate="print"/>
          <a:stretch>
            <a:fillRect/>
          </a:stretch>
        </p:blipFill>
        <p:spPr>
          <a:xfrm>
            <a:off x="6012160" y="4509120"/>
            <a:ext cx="3131840" cy="234888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Σχήμα 9.7B.tif"/>
          <p:cNvPicPr>
            <a:picLocks noGrp="1" noChangeAspect="1"/>
          </p:cNvPicPr>
          <p:nvPr>
            <p:ph sz="half" idx="2"/>
          </p:nvPr>
        </p:nvPicPr>
        <p:blipFill>
          <a:blip r:embed="rId2" cstate="print"/>
          <a:stretch>
            <a:fillRect/>
          </a:stretch>
        </p:blipFill>
        <p:spPr>
          <a:xfrm>
            <a:off x="51056" y="260648"/>
            <a:ext cx="9092944" cy="6611634"/>
          </a:xfrm>
        </p:spPr>
      </p:pic>
      <p:sp>
        <p:nvSpPr>
          <p:cNvPr id="3" name="TextBox 2"/>
          <p:cNvSpPr txBox="1"/>
          <p:nvPr/>
        </p:nvSpPr>
        <p:spPr>
          <a:xfrm>
            <a:off x="107504" y="116632"/>
            <a:ext cx="5040560" cy="1384995"/>
          </a:xfrm>
          <a:prstGeom prst="rect">
            <a:avLst/>
          </a:prstGeom>
          <a:noFill/>
        </p:spPr>
        <p:txBody>
          <a:bodyPr wrap="square" rtlCol="0">
            <a:spAutoFit/>
          </a:bodyPr>
          <a:lstStyle/>
          <a:p>
            <a:r>
              <a:rPr lang="en-US" sz="2800" dirty="0" smtClean="0"/>
              <a:t>Automated equipment for production of substrate cubes and sowing in a nursery.</a:t>
            </a:r>
            <a:endParaRPr lang="el-GR" sz="2800" dirty="0"/>
          </a:p>
        </p:txBody>
      </p:sp>
      <p:pic>
        <p:nvPicPr>
          <p:cNvPr id="4" name="Picture 3" descr="ΕΙΚΟΝΑ 9.24 - ΚΥΒΟΙ ΥΠΟΣΤΡΩΜΑΤΟ΅ΜΕ ΣΠΟΡΟΦΥΤΑ ΜΑΡΟΥΛΙΟΥ.jpg"/>
          <p:cNvPicPr>
            <a:picLocks noChangeAspect="1"/>
          </p:cNvPicPr>
          <p:nvPr/>
        </p:nvPicPr>
        <p:blipFill>
          <a:blip r:embed="rId3" cstate="print"/>
          <a:stretch>
            <a:fillRect/>
          </a:stretch>
        </p:blipFill>
        <p:spPr>
          <a:xfrm>
            <a:off x="4499992" y="4581128"/>
            <a:ext cx="3072342" cy="2304256"/>
          </a:xfrm>
          <a:prstGeom prst="rect">
            <a:avLst/>
          </a:prstGeom>
        </p:spPr>
      </p:pic>
      <p:pic>
        <p:nvPicPr>
          <p:cNvPr id="5" name="Picture 4" descr="ΕΙΚΟΝΑ 9.26 - AYTOMATH ΠΑΡΑΓΩΓΗ ΚΥΒΩΝ.jpg"/>
          <p:cNvPicPr>
            <a:picLocks noChangeAspect="1"/>
          </p:cNvPicPr>
          <p:nvPr/>
        </p:nvPicPr>
        <p:blipFill>
          <a:blip r:embed="rId4" cstate="print"/>
          <a:stretch>
            <a:fillRect/>
          </a:stretch>
        </p:blipFill>
        <p:spPr>
          <a:xfrm>
            <a:off x="5220072" y="44624"/>
            <a:ext cx="3899925" cy="2924944"/>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4"/>
          <p:cNvSpPr>
            <a:spLocks noGrp="1" noChangeArrowheads="1"/>
          </p:cNvSpPr>
          <p:nvPr>
            <p:ph type="title"/>
          </p:nvPr>
        </p:nvSpPr>
        <p:spPr>
          <a:xfrm>
            <a:off x="5148064" y="260648"/>
            <a:ext cx="3995936" cy="2808312"/>
          </a:xfrm>
          <a:solidFill>
            <a:srgbClr val="660066"/>
          </a:solidFill>
        </p:spPr>
        <p:txBody>
          <a:bodyPr/>
          <a:lstStyle/>
          <a:p>
            <a:pPr eaLnBrk="1" hangingPunct="1">
              <a:defRPr/>
            </a:pPr>
            <a:r>
              <a:rPr lang="en-US" dirty="0" smtClean="0"/>
              <a:t>Germination chamber in a nursery</a:t>
            </a:r>
            <a:endParaRPr lang="el-GR" dirty="0" smtClean="0"/>
          </a:p>
        </p:txBody>
      </p:sp>
      <p:pic>
        <p:nvPicPr>
          <p:cNvPr id="12291" name="Picture 6" descr="ΣΠΟΡΕΙΟ-ΜΟΥΡΙΚΙ-16-1-08 (26)"/>
          <p:cNvPicPr>
            <a:picLocks noGrp="1" noChangeAspect="1" noChangeArrowheads="1"/>
          </p:cNvPicPr>
          <p:nvPr>
            <p:ph idx="1"/>
          </p:nvPr>
        </p:nvPicPr>
        <p:blipFill>
          <a:blip r:embed="rId3" cstate="print"/>
          <a:srcRect/>
          <a:stretch>
            <a:fillRect/>
          </a:stretch>
        </p:blipFill>
        <p:spPr>
          <a:xfrm>
            <a:off x="179388" y="260350"/>
            <a:ext cx="4803775" cy="6403975"/>
          </a:xfrm>
          <a:noFill/>
        </p:spPr>
      </p:pic>
      <p:pic>
        <p:nvPicPr>
          <p:cNvPr id="5" name="Picture 4" descr="P1010033.JPG"/>
          <p:cNvPicPr>
            <a:picLocks noChangeAspect="1"/>
          </p:cNvPicPr>
          <p:nvPr/>
        </p:nvPicPr>
        <p:blipFill>
          <a:blip r:embed="rId4" cstate="print"/>
          <a:stretch>
            <a:fillRect/>
          </a:stretch>
        </p:blipFill>
        <p:spPr>
          <a:xfrm>
            <a:off x="5078614" y="3664273"/>
            <a:ext cx="3995936" cy="299695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720080"/>
          </a:xfrm>
        </p:spPr>
        <p:txBody>
          <a:bodyPr/>
          <a:lstStyle/>
          <a:p>
            <a:r>
              <a:rPr lang="en-US" dirty="0" smtClean="0"/>
              <a:t>Transplanting</a:t>
            </a:r>
            <a:endParaRPr lang="el-GR" dirty="0"/>
          </a:p>
        </p:txBody>
      </p:sp>
      <p:pic>
        <p:nvPicPr>
          <p:cNvPr id="4" name="Content Placeholder 3" descr="ΕΙΚΟΝΑ 9.47 - ΜΗΧΑΝΙΚΗ ΜΕΤΑΦΥΤΕΥΣΗ ΠΡΑΣΣΟΥ.jpg"/>
          <p:cNvPicPr>
            <a:picLocks noGrp="1" noChangeAspect="1"/>
          </p:cNvPicPr>
          <p:nvPr>
            <p:ph idx="1"/>
          </p:nvPr>
        </p:nvPicPr>
        <p:blipFill>
          <a:blip r:embed="rId2" cstate="print"/>
          <a:stretch>
            <a:fillRect/>
          </a:stretch>
        </p:blipFill>
        <p:spPr>
          <a:xfrm>
            <a:off x="107504" y="908720"/>
            <a:ext cx="4896544" cy="3672408"/>
          </a:xfrm>
        </p:spPr>
      </p:pic>
      <p:pic>
        <p:nvPicPr>
          <p:cNvPr id="5" name="Picture 4" descr="ΕΙΚΟΝΑ 9.48 - ΜΕΤΑΦΥΤΕΥΤΙΚΗ ΜΗΧΑΝΗ ΓΙΑ ΘΕΡΜΟΚΗΠΙΟ.jpg"/>
          <p:cNvPicPr>
            <a:picLocks noChangeAspect="1"/>
          </p:cNvPicPr>
          <p:nvPr/>
        </p:nvPicPr>
        <p:blipFill>
          <a:blip r:embed="rId3" cstate="print"/>
          <a:stretch>
            <a:fillRect/>
          </a:stretch>
        </p:blipFill>
        <p:spPr>
          <a:xfrm>
            <a:off x="5004048" y="3753036"/>
            <a:ext cx="4139952" cy="3104964"/>
          </a:xfrm>
          <a:prstGeom prst="rect">
            <a:avLst/>
          </a:prstGeom>
        </p:spPr>
      </p:pic>
      <p:sp>
        <p:nvSpPr>
          <p:cNvPr id="6" name="TextBox 5"/>
          <p:cNvSpPr txBox="1"/>
          <p:nvPr/>
        </p:nvSpPr>
        <p:spPr>
          <a:xfrm>
            <a:off x="6228184" y="1124744"/>
            <a:ext cx="2736304" cy="646331"/>
          </a:xfrm>
          <a:prstGeom prst="rect">
            <a:avLst/>
          </a:prstGeom>
          <a:noFill/>
          <a:ln>
            <a:solidFill>
              <a:srgbClr val="006600"/>
            </a:solidFill>
          </a:ln>
        </p:spPr>
        <p:txBody>
          <a:bodyPr wrap="square" rtlCol="0">
            <a:spAutoFit/>
          </a:bodyPr>
          <a:lstStyle/>
          <a:p>
            <a:r>
              <a:rPr lang="en-US" dirty="0" smtClean="0"/>
              <a:t>Transplanting of leek in an open field</a:t>
            </a:r>
            <a:endParaRPr lang="el-GR" dirty="0"/>
          </a:p>
        </p:txBody>
      </p:sp>
      <p:sp>
        <p:nvSpPr>
          <p:cNvPr id="7" name="TextBox 6"/>
          <p:cNvSpPr txBox="1"/>
          <p:nvPr/>
        </p:nvSpPr>
        <p:spPr>
          <a:xfrm>
            <a:off x="179512" y="5445224"/>
            <a:ext cx="3240360" cy="646331"/>
          </a:xfrm>
          <a:prstGeom prst="rect">
            <a:avLst/>
          </a:prstGeom>
          <a:noFill/>
          <a:ln>
            <a:solidFill>
              <a:srgbClr val="006600"/>
            </a:solidFill>
          </a:ln>
        </p:spPr>
        <p:txBody>
          <a:bodyPr wrap="square" rtlCol="0">
            <a:spAutoFit/>
          </a:bodyPr>
          <a:lstStyle/>
          <a:p>
            <a:r>
              <a:rPr lang="en-US" dirty="0" smtClean="0"/>
              <a:t>Transplanting of lettuce in the greenhouse</a:t>
            </a:r>
            <a:endParaRPr lang="el-GR" dirty="0"/>
          </a:p>
        </p:txBody>
      </p:sp>
      <p:cxnSp>
        <p:nvCxnSpPr>
          <p:cNvPr id="9" name="Straight Arrow Connector 8"/>
          <p:cNvCxnSpPr/>
          <p:nvPr/>
        </p:nvCxnSpPr>
        <p:spPr>
          <a:xfrm>
            <a:off x="3563888" y="5805264"/>
            <a:ext cx="1296144" cy="0"/>
          </a:xfrm>
          <a:prstGeom prst="straightConnector1">
            <a:avLst/>
          </a:prstGeom>
          <a:ln w="19050">
            <a:solidFill>
              <a:srgbClr val="0066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5076056" y="1412776"/>
            <a:ext cx="1080120" cy="0"/>
          </a:xfrm>
          <a:prstGeom prst="straightConnector1">
            <a:avLst/>
          </a:prstGeom>
          <a:ln w="19050">
            <a:solidFill>
              <a:srgbClr val="0066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60648"/>
            <a:ext cx="7543800" cy="936105"/>
          </a:xfrm>
        </p:spPr>
        <p:txBody>
          <a:bodyPr/>
          <a:lstStyle/>
          <a:p>
            <a:pPr algn="ctr">
              <a:defRPr/>
            </a:pPr>
            <a:r>
              <a:rPr lang="en-US" b="1" dirty="0" smtClean="0"/>
              <a:t>Soil mulching</a:t>
            </a:r>
            <a:endParaRPr lang="el-GR" b="1" dirty="0"/>
          </a:p>
        </p:txBody>
      </p:sp>
      <p:pic>
        <p:nvPicPr>
          <p:cNvPr id="37891" name="Content Placeholder 3" descr="ΠΕΙΡΑΜΑ ΕΔΑΦΟΚΑΛΥΨΗ ΠΑΤΑΤΑ 31-3-10 (5).JPG"/>
          <p:cNvPicPr>
            <a:picLocks noGrp="1" noChangeAspect="1"/>
          </p:cNvPicPr>
          <p:nvPr>
            <p:ph idx="1"/>
          </p:nvPr>
        </p:nvPicPr>
        <p:blipFill>
          <a:blip r:embed="rId2" cstate="print"/>
          <a:srcRect/>
          <a:stretch>
            <a:fillRect/>
          </a:stretch>
        </p:blipFill>
        <p:spPr>
          <a:xfrm>
            <a:off x="1402504" y="1556792"/>
            <a:ext cx="6624496" cy="4968372"/>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rrowheads="1"/>
          </p:cNvSpPr>
          <p:nvPr>
            <p:ph type="title"/>
          </p:nvPr>
        </p:nvSpPr>
        <p:spPr>
          <a:xfrm>
            <a:off x="251520" y="304800"/>
            <a:ext cx="8640960" cy="1431925"/>
          </a:xfrm>
          <a:ln w="31750">
            <a:solidFill>
              <a:srgbClr val="00CCFF"/>
            </a:solidFill>
          </a:ln>
        </p:spPr>
        <p:txBody>
          <a:bodyPr/>
          <a:lstStyle/>
          <a:p>
            <a:pPr algn="ctr" eaLnBrk="1" hangingPunct="1">
              <a:defRPr/>
            </a:pPr>
            <a:r>
              <a:rPr lang="en-US" sz="4000" dirty="0" smtClean="0"/>
              <a:t>Objectives</a:t>
            </a:r>
            <a:endParaRPr lang="el-GR" sz="4000" dirty="0" smtClean="0"/>
          </a:p>
        </p:txBody>
      </p:sp>
      <p:sp>
        <p:nvSpPr>
          <p:cNvPr id="74755" name="Rectangle 3"/>
          <p:cNvSpPr>
            <a:spLocks noGrp="1" noRot="1" noChangeArrowheads="1"/>
          </p:cNvSpPr>
          <p:nvPr>
            <p:ph type="body" idx="1"/>
          </p:nvPr>
        </p:nvSpPr>
        <p:spPr>
          <a:xfrm>
            <a:off x="395288" y="1905000"/>
            <a:ext cx="8450262" cy="4692650"/>
          </a:xfrm>
        </p:spPr>
        <p:txBody>
          <a:bodyPr/>
          <a:lstStyle/>
          <a:p>
            <a:pPr marL="939800" lvl="1" indent="-539750">
              <a:defRPr/>
            </a:pPr>
            <a:r>
              <a:rPr lang="en-US" sz="2400" b="1" dirty="0" smtClean="0"/>
              <a:t>Increase soil temperature to achieve earliness</a:t>
            </a:r>
            <a:r>
              <a:rPr lang="el-GR" sz="2400" b="1" dirty="0" smtClean="0"/>
              <a:t> </a:t>
            </a:r>
          </a:p>
          <a:p>
            <a:pPr marL="939800" lvl="1" indent="-539750">
              <a:defRPr/>
            </a:pPr>
            <a:endParaRPr lang="el-GR" sz="2400" b="1" dirty="0" smtClean="0"/>
          </a:p>
          <a:p>
            <a:pPr marL="939800" lvl="1" indent="-539750">
              <a:defRPr/>
            </a:pPr>
            <a:r>
              <a:rPr lang="en-US" sz="2400" b="1" dirty="0" smtClean="0"/>
              <a:t>Weed control</a:t>
            </a:r>
            <a:endParaRPr lang="el-GR" sz="2400" b="1" dirty="0" smtClean="0"/>
          </a:p>
          <a:p>
            <a:pPr marL="939800" lvl="1" indent="-539750">
              <a:defRPr/>
            </a:pPr>
            <a:endParaRPr lang="el-GR" sz="2400" b="1" dirty="0" smtClean="0"/>
          </a:p>
          <a:p>
            <a:pPr marL="939800" lvl="1" indent="-539750">
              <a:defRPr/>
            </a:pPr>
            <a:r>
              <a:rPr lang="en-US" sz="2400" b="1" dirty="0" smtClean="0"/>
              <a:t>Preserve soil moisture</a:t>
            </a:r>
            <a:endParaRPr lang="el-GR" sz="2400" b="1" dirty="0" smtClean="0"/>
          </a:p>
          <a:p>
            <a:pPr marL="939800" lvl="1" indent="-539750">
              <a:defRPr/>
            </a:pPr>
            <a:endParaRPr lang="el-GR" sz="2400" b="1" dirty="0"/>
          </a:p>
          <a:p>
            <a:pPr marL="939800" lvl="1" indent="-539750">
              <a:defRPr/>
            </a:pPr>
            <a:r>
              <a:rPr lang="en-US" sz="2400" b="1" dirty="0" smtClean="0"/>
              <a:t>Prevent soil </a:t>
            </a:r>
            <a:r>
              <a:rPr lang="en-US" sz="2400" b="1" dirty="0" err="1" smtClean="0"/>
              <a:t>errosion</a:t>
            </a:r>
            <a:endParaRPr lang="el-GR" sz="2400" b="1" dirty="0" smtClean="0"/>
          </a:p>
          <a:p>
            <a:pPr marL="939800" lvl="1" indent="-539750">
              <a:buNone/>
              <a:defRPr/>
            </a:pPr>
            <a:endParaRPr lang="el-GR" sz="3600" b="1" dirty="0" smtClean="0"/>
          </a:p>
          <a:p>
            <a:pPr marL="539750" indent="-539750" eaLnBrk="1" hangingPunct="1">
              <a:defRPr/>
            </a:pPr>
            <a:endParaRPr lang="el-GR" sz="4000" b="1" dirty="0" smtClean="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rrowheads="1"/>
          </p:cNvSpPr>
          <p:nvPr>
            <p:ph type="title"/>
          </p:nvPr>
        </p:nvSpPr>
        <p:spPr>
          <a:xfrm>
            <a:off x="251520" y="304800"/>
            <a:ext cx="8640960" cy="1431925"/>
          </a:xfrm>
          <a:ln w="31750">
            <a:solidFill>
              <a:srgbClr val="00CCFF"/>
            </a:solidFill>
          </a:ln>
        </p:spPr>
        <p:txBody>
          <a:bodyPr/>
          <a:lstStyle/>
          <a:p>
            <a:pPr algn="ctr" eaLnBrk="1" hangingPunct="1">
              <a:defRPr/>
            </a:pPr>
            <a:r>
              <a:rPr lang="en-US" sz="4000" b="1" dirty="0" smtClean="0"/>
              <a:t>Mulching materials</a:t>
            </a:r>
            <a:endParaRPr lang="el-GR" sz="4000" b="1" dirty="0" smtClean="0"/>
          </a:p>
        </p:txBody>
      </p:sp>
      <p:sp>
        <p:nvSpPr>
          <p:cNvPr id="74755" name="Rectangle 3"/>
          <p:cNvSpPr>
            <a:spLocks noGrp="1" noRot="1" noChangeArrowheads="1"/>
          </p:cNvSpPr>
          <p:nvPr>
            <p:ph type="body" idx="1"/>
          </p:nvPr>
        </p:nvSpPr>
        <p:spPr>
          <a:xfrm>
            <a:off x="395288" y="1905000"/>
            <a:ext cx="8450262" cy="4692650"/>
          </a:xfrm>
        </p:spPr>
        <p:txBody>
          <a:bodyPr/>
          <a:lstStyle/>
          <a:p>
            <a:pPr marL="939800" lvl="1" indent="-539750">
              <a:defRPr/>
            </a:pPr>
            <a:r>
              <a:rPr lang="en-US" sz="3600" b="1" dirty="0" smtClean="0"/>
              <a:t>Plastic</a:t>
            </a:r>
            <a:r>
              <a:rPr lang="el-GR" sz="3600" b="1" dirty="0" smtClean="0"/>
              <a:t> </a:t>
            </a:r>
            <a:r>
              <a:rPr lang="en-US" sz="3600" b="1" dirty="0" smtClean="0"/>
              <a:t>sheet</a:t>
            </a:r>
            <a:endParaRPr lang="el-GR" sz="3600" b="1" dirty="0" smtClean="0"/>
          </a:p>
          <a:p>
            <a:pPr marL="939800" lvl="1" indent="-539750">
              <a:defRPr/>
            </a:pPr>
            <a:r>
              <a:rPr lang="en-US" sz="3600" b="1" dirty="0" smtClean="0"/>
              <a:t>Straw </a:t>
            </a:r>
            <a:r>
              <a:rPr lang="el-GR" sz="3600" b="1" dirty="0" smtClean="0"/>
              <a:t> </a:t>
            </a:r>
          </a:p>
          <a:p>
            <a:pPr marL="939800" lvl="1" indent="-539750">
              <a:defRPr/>
            </a:pPr>
            <a:r>
              <a:rPr lang="en-US" sz="3600" b="1" dirty="0" smtClean="0"/>
              <a:t>Sawdust</a:t>
            </a:r>
            <a:endParaRPr lang="el-GR" sz="3600" b="1" dirty="0" smtClean="0"/>
          </a:p>
          <a:p>
            <a:pPr marL="939800" lvl="1" indent="-539750">
              <a:defRPr/>
            </a:pPr>
            <a:r>
              <a:rPr lang="en-US" sz="3600" b="1" dirty="0" smtClean="0"/>
              <a:t>Tree bark</a:t>
            </a:r>
          </a:p>
          <a:p>
            <a:pPr marL="939800" lvl="1" indent="-539750">
              <a:defRPr/>
            </a:pPr>
            <a:r>
              <a:rPr lang="en-US" sz="3600" b="1" dirty="0" smtClean="0"/>
              <a:t>Plant residues</a:t>
            </a:r>
            <a:endParaRPr lang="el-GR" sz="3600" b="1" dirty="0" smtClean="0"/>
          </a:p>
          <a:p>
            <a:pPr marL="939800" lvl="1" indent="-539750">
              <a:buNone/>
              <a:defRPr/>
            </a:pPr>
            <a:endParaRPr lang="el-GR" sz="3600" b="1" dirty="0" smtClean="0"/>
          </a:p>
          <a:p>
            <a:pPr marL="539750" indent="-539750" eaLnBrk="1" hangingPunct="1">
              <a:defRPr/>
            </a:pPr>
            <a:endParaRPr lang="el-GR" sz="4000" b="1" dirty="0" smtClean="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260648"/>
            <a:ext cx="9144000" cy="1143000"/>
          </a:xfrm>
        </p:spPr>
        <p:txBody>
          <a:bodyPr/>
          <a:lstStyle/>
          <a:p>
            <a:pPr algn="ctr">
              <a:defRPr/>
            </a:pPr>
            <a:r>
              <a:rPr lang="en-US" sz="4000" b="1" dirty="0" smtClean="0"/>
              <a:t>Mulching in potato and watermelon crops</a:t>
            </a:r>
            <a:endParaRPr lang="el-GR" sz="4000" b="1" dirty="0"/>
          </a:p>
        </p:txBody>
      </p:sp>
      <p:pic>
        <p:nvPicPr>
          <p:cNvPr id="38915" name="Content Placeholder 4" descr="ΠΑΤΑΤΑ-ΕΔΑΦΟΚΑΛΥΨΗ 31-3-10 (2).JPG"/>
          <p:cNvPicPr>
            <a:picLocks noGrp="1" noChangeAspect="1"/>
          </p:cNvPicPr>
          <p:nvPr>
            <p:ph sz="half" idx="1"/>
          </p:nvPr>
        </p:nvPicPr>
        <p:blipFill>
          <a:blip r:embed="rId2" cstate="print"/>
          <a:srcRect/>
          <a:stretch>
            <a:fillRect/>
          </a:stretch>
        </p:blipFill>
        <p:spPr>
          <a:xfrm>
            <a:off x="93472" y="2527300"/>
            <a:ext cx="4440238" cy="3330575"/>
          </a:xfrm>
        </p:spPr>
      </p:pic>
      <p:pic>
        <p:nvPicPr>
          <p:cNvPr id="38916" name="Content Placeholder 7" descr="ΚΑΡΠΟΥΖΙ ΣΕ ΨΗΛΟ ΤΟΥΝΕΛ - ΕΔΑΦΟΚΑΛΥΨΗ 31-3-10 (5).JPG"/>
          <p:cNvPicPr>
            <a:picLocks noGrp="1" noChangeAspect="1"/>
          </p:cNvPicPr>
          <p:nvPr>
            <p:ph sz="half" idx="2"/>
          </p:nvPr>
        </p:nvPicPr>
        <p:blipFill>
          <a:blip r:embed="rId3" cstate="print"/>
          <a:srcRect/>
          <a:stretch>
            <a:fillRect/>
          </a:stretch>
        </p:blipFill>
        <p:spPr>
          <a:xfrm>
            <a:off x="4642168" y="2484438"/>
            <a:ext cx="4427537" cy="3321050"/>
          </a:xfr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16632"/>
            <a:ext cx="8928992" cy="792089"/>
          </a:xfrm>
        </p:spPr>
        <p:txBody>
          <a:bodyPr/>
          <a:lstStyle/>
          <a:p>
            <a:pPr algn="ctr"/>
            <a:r>
              <a:rPr lang="en-US" sz="4000" dirty="0" smtClean="0"/>
              <a:t>Cultivation of vegetables in low tunnels</a:t>
            </a:r>
            <a:endParaRPr lang="el-GR" sz="4000" dirty="0"/>
          </a:p>
        </p:txBody>
      </p:sp>
      <p:sp>
        <p:nvSpPr>
          <p:cNvPr id="3" name="Content Placeholder 2"/>
          <p:cNvSpPr>
            <a:spLocks noGrp="1"/>
          </p:cNvSpPr>
          <p:nvPr>
            <p:ph sz="half" idx="1"/>
          </p:nvPr>
        </p:nvSpPr>
        <p:spPr>
          <a:xfrm>
            <a:off x="179512" y="980728"/>
            <a:ext cx="4104456" cy="5688632"/>
          </a:xfrm>
          <a:solidFill>
            <a:srgbClr val="66FF99"/>
          </a:solidFill>
          <a:ln>
            <a:solidFill>
              <a:srgbClr val="CCFF66"/>
            </a:solidFill>
          </a:ln>
        </p:spPr>
        <p:txBody>
          <a:bodyPr/>
          <a:lstStyle/>
          <a:p>
            <a:pPr marL="539750" indent="-539750" eaLnBrk="1" hangingPunct="1">
              <a:defRPr/>
            </a:pPr>
            <a:r>
              <a:rPr lang="en-US" sz="2400" b="1" dirty="0" smtClean="0">
                <a:solidFill>
                  <a:srgbClr val="006600"/>
                </a:solidFill>
              </a:rPr>
              <a:t>The main objective is earliness</a:t>
            </a:r>
            <a:endParaRPr lang="el-GR" sz="2400" b="1" dirty="0" smtClean="0">
              <a:solidFill>
                <a:srgbClr val="006600"/>
              </a:solidFill>
            </a:endParaRPr>
          </a:p>
          <a:p>
            <a:pPr marL="539750" indent="-539750" eaLnBrk="1" hangingPunct="1">
              <a:defRPr/>
            </a:pPr>
            <a:endParaRPr lang="el-GR" sz="2400" b="1" dirty="0">
              <a:solidFill>
                <a:srgbClr val="006600"/>
              </a:solidFill>
            </a:endParaRPr>
          </a:p>
          <a:p>
            <a:pPr marL="539750" indent="-539750" eaLnBrk="1" hangingPunct="1">
              <a:defRPr/>
            </a:pPr>
            <a:r>
              <a:rPr lang="en-US" sz="2400" b="1" dirty="0" smtClean="0">
                <a:solidFill>
                  <a:srgbClr val="006600"/>
                </a:solidFill>
              </a:rPr>
              <a:t>This technique is based on trapping thermal </a:t>
            </a:r>
            <a:r>
              <a:rPr lang="en-US" sz="2400" b="1" dirty="0" err="1" smtClean="0">
                <a:solidFill>
                  <a:srgbClr val="006600"/>
                </a:solidFill>
              </a:rPr>
              <a:t>ratiation</a:t>
            </a:r>
            <a:r>
              <a:rPr lang="en-US" sz="2400" b="1" dirty="0" smtClean="0">
                <a:solidFill>
                  <a:srgbClr val="006600"/>
                </a:solidFill>
              </a:rPr>
              <a:t> </a:t>
            </a:r>
            <a:r>
              <a:rPr lang="en-US" sz="2400" b="1" dirty="0" err="1" smtClean="0">
                <a:solidFill>
                  <a:srgbClr val="006600"/>
                </a:solidFill>
              </a:rPr>
              <a:t>emmitted</a:t>
            </a:r>
            <a:r>
              <a:rPr lang="en-US" sz="2400" b="1" dirty="0" smtClean="0">
                <a:solidFill>
                  <a:srgbClr val="006600"/>
                </a:solidFill>
              </a:rPr>
              <a:t> by the soil</a:t>
            </a:r>
          </a:p>
          <a:p>
            <a:pPr marL="539750" indent="-539750" eaLnBrk="1" hangingPunct="1">
              <a:defRPr/>
            </a:pPr>
            <a:endParaRPr lang="el-GR" sz="2400" b="1" dirty="0" smtClean="0">
              <a:solidFill>
                <a:srgbClr val="006600"/>
              </a:solidFill>
            </a:endParaRPr>
          </a:p>
          <a:p>
            <a:pPr marL="539750" indent="-539750" eaLnBrk="1" hangingPunct="1">
              <a:defRPr/>
            </a:pPr>
            <a:r>
              <a:rPr lang="en-US" sz="2400" b="1" dirty="0" smtClean="0">
                <a:solidFill>
                  <a:srgbClr val="006600"/>
                </a:solidFill>
              </a:rPr>
              <a:t>Low tunnels are applied in combination with soil mulching</a:t>
            </a:r>
            <a:endParaRPr lang="el-GR" sz="2400" dirty="0"/>
          </a:p>
        </p:txBody>
      </p:sp>
      <p:pic>
        <p:nvPicPr>
          <p:cNvPr id="5" name="Content Placeholder 4" descr="ΧΑΜΗΛΟ ΤΟΥΝΕΛ 31-3-10 (1).JPG"/>
          <p:cNvPicPr>
            <a:picLocks noGrp="1" noChangeAspect="1"/>
          </p:cNvPicPr>
          <p:nvPr>
            <p:ph sz="half" idx="2"/>
          </p:nvPr>
        </p:nvPicPr>
        <p:blipFill>
          <a:blip r:embed="rId2" cstate="print"/>
          <a:stretch>
            <a:fillRect/>
          </a:stretch>
        </p:blipFill>
        <p:spPr>
          <a:xfrm>
            <a:off x="4427984" y="2258871"/>
            <a:ext cx="4668009" cy="3501007"/>
          </a:xfr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304800"/>
            <a:ext cx="8784976" cy="1431925"/>
          </a:xfrm>
        </p:spPr>
        <p:txBody>
          <a:bodyPr/>
          <a:lstStyle/>
          <a:p>
            <a:pPr algn="ctr"/>
            <a:r>
              <a:rPr lang="en-US" dirty="0" smtClean="0"/>
              <a:t>Melon in low tunnel</a:t>
            </a:r>
            <a:endParaRPr lang="el-GR" dirty="0"/>
          </a:p>
        </p:txBody>
      </p:sp>
      <p:pic>
        <p:nvPicPr>
          <p:cNvPr id="5" name="Content Placeholder 4" descr="ΧΑΜΗΛΟ ΤΟΥΝΕΛ 31-3-10 (5).JPG"/>
          <p:cNvPicPr>
            <a:picLocks noGrp="1" noChangeAspect="1"/>
          </p:cNvPicPr>
          <p:nvPr>
            <p:ph sz="half" idx="1"/>
          </p:nvPr>
        </p:nvPicPr>
        <p:blipFill>
          <a:blip r:embed="rId2" cstate="print"/>
          <a:stretch>
            <a:fillRect/>
          </a:stretch>
        </p:blipFill>
        <p:spPr>
          <a:xfrm>
            <a:off x="134443" y="2707779"/>
            <a:ext cx="4437557" cy="3328168"/>
          </a:xfrm>
        </p:spPr>
      </p:pic>
      <p:pic>
        <p:nvPicPr>
          <p:cNvPr id="6" name="Content Placeholder 5" descr="ΧΑΜΗΛΟ ΤΟΥΝΕΛ 31-3-10 (7).JPG"/>
          <p:cNvPicPr>
            <a:picLocks noGrp="1" noChangeAspect="1"/>
          </p:cNvPicPr>
          <p:nvPr>
            <p:ph sz="half" idx="2"/>
          </p:nvPr>
        </p:nvPicPr>
        <p:blipFill>
          <a:blip r:embed="rId3" cstate="print"/>
          <a:stretch>
            <a:fillRect/>
          </a:stretch>
        </p:blipFill>
        <p:spPr>
          <a:xfrm>
            <a:off x="4644008" y="2719573"/>
            <a:ext cx="4402287" cy="3301715"/>
          </a:xfr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283968" y="980728"/>
            <a:ext cx="4680520" cy="2016224"/>
          </a:xfrm>
        </p:spPr>
        <p:txBody>
          <a:bodyPr/>
          <a:lstStyle/>
          <a:p>
            <a:pPr algn="just"/>
            <a:r>
              <a:rPr lang="en-US" dirty="0" smtClean="0"/>
              <a:t>Use of bumble bees for pollination in greenhouses</a:t>
            </a:r>
            <a:endParaRPr lang="el-GR" dirty="0"/>
          </a:p>
        </p:txBody>
      </p:sp>
      <p:pic>
        <p:nvPicPr>
          <p:cNvPr id="4" name="3 - Θέση περιεχομένου" descr="ΜΑΡΑΘΩΝΑΣ-ΜΑΡΤΗΣ 2008 081.jpg"/>
          <p:cNvPicPr>
            <a:picLocks noGrp="1" noChangeAspect="1"/>
          </p:cNvPicPr>
          <p:nvPr>
            <p:ph idx="1"/>
          </p:nvPr>
        </p:nvPicPr>
        <p:blipFill>
          <a:blip r:embed="rId2" cstate="print"/>
          <a:stretch>
            <a:fillRect/>
          </a:stretch>
        </p:blipFill>
        <p:spPr>
          <a:xfrm>
            <a:off x="35496" y="1340768"/>
            <a:ext cx="4104456" cy="5472608"/>
          </a:xfrm>
        </p:spPr>
      </p:pic>
      <p:pic>
        <p:nvPicPr>
          <p:cNvPr id="6" name="Picture 5" descr="Εικόνα 12.68 - Κυψέλη βομβίνων στην άκρη της γραμμής.jpg"/>
          <p:cNvPicPr>
            <a:picLocks noChangeAspect="1"/>
          </p:cNvPicPr>
          <p:nvPr/>
        </p:nvPicPr>
        <p:blipFill>
          <a:blip r:embed="rId3" cstate="print"/>
          <a:stretch>
            <a:fillRect/>
          </a:stretch>
        </p:blipFill>
        <p:spPr>
          <a:xfrm>
            <a:off x="4187957" y="3140968"/>
            <a:ext cx="4956043" cy="371703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42792" y="332656"/>
            <a:ext cx="4288931" cy="584775"/>
          </a:xfrm>
          <a:prstGeom prst="rect">
            <a:avLst/>
          </a:prstGeom>
        </p:spPr>
        <p:txBody>
          <a:bodyPr wrap="none">
            <a:spAutoFit/>
          </a:bodyPr>
          <a:lstStyle/>
          <a:p>
            <a:r>
              <a:rPr lang="de-DE" sz="3200" b="1" dirty="0" smtClean="0"/>
              <a:t> SOIL PREPARATION</a:t>
            </a:r>
            <a:endParaRPr lang="el-GR" sz="3200" dirty="0"/>
          </a:p>
        </p:txBody>
      </p:sp>
      <p:sp>
        <p:nvSpPr>
          <p:cNvPr id="3" name="TextBox 2"/>
          <p:cNvSpPr txBox="1"/>
          <p:nvPr/>
        </p:nvSpPr>
        <p:spPr>
          <a:xfrm>
            <a:off x="539552" y="1361328"/>
            <a:ext cx="8280920" cy="4524315"/>
          </a:xfrm>
          <a:prstGeom prst="rect">
            <a:avLst/>
          </a:prstGeom>
          <a:noFill/>
        </p:spPr>
        <p:txBody>
          <a:bodyPr wrap="square" rtlCol="0">
            <a:spAutoFit/>
          </a:bodyPr>
          <a:lstStyle/>
          <a:p>
            <a:pPr marL="268288" indent="-268288">
              <a:lnSpc>
                <a:spcPct val="200000"/>
              </a:lnSpc>
              <a:buClr>
                <a:srgbClr val="006600"/>
              </a:buClr>
              <a:buSzPct val="160000"/>
              <a:buFont typeface="Wingdings" pitchFamily="2" charset="2"/>
              <a:buChar char="§"/>
            </a:pPr>
            <a:r>
              <a:rPr lang="en-US" sz="2400" dirty="0" smtClean="0"/>
              <a:t>Soil tillage</a:t>
            </a:r>
          </a:p>
          <a:p>
            <a:pPr marL="268288" indent="-268288">
              <a:lnSpc>
                <a:spcPct val="200000"/>
              </a:lnSpc>
              <a:buClr>
                <a:srgbClr val="006600"/>
              </a:buClr>
              <a:buSzPct val="160000"/>
              <a:buFont typeface="Wingdings" pitchFamily="2" charset="2"/>
              <a:buChar char="§"/>
            </a:pPr>
            <a:r>
              <a:rPr lang="en-US" sz="2400" dirty="0" smtClean="0"/>
              <a:t>Increase of organic matter content to improve soil texture and related characteristics, soil chemical properties and </a:t>
            </a:r>
            <a:r>
              <a:rPr lang="en-US" sz="2400" dirty="0" err="1" smtClean="0"/>
              <a:t>cation</a:t>
            </a:r>
            <a:r>
              <a:rPr lang="en-US" sz="2400" dirty="0" smtClean="0"/>
              <a:t> exchange capacity</a:t>
            </a:r>
          </a:p>
          <a:p>
            <a:pPr marL="268288" indent="-268288">
              <a:lnSpc>
                <a:spcPct val="200000"/>
              </a:lnSpc>
              <a:buClr>
                <a:srgbClr val="006600"/>
              </a:buClr>
              <a:buSzPct val="160000"/>
              <a:buFont typeface="Wingdings" pitchFamily="2" charset="2"/>
              <a:buChar char="§"/>
            </a:pPr>
            <a:r>
              <a:rPr lang="en-US" sz="2400" dirty="0" smtClean="0"/>
              <a:t>Control of salinity and alkalinity</a:t>
            </a:r>
          </a:p>
          <a:p>
            <a:pPr marL="268288" indent="-268288">
              <a:lnSpc>
                <a:spcPct val="200000"/>
              </a:lnSpc>
              <a:buClr>
                <a:srgbClr val="006600"/>
              </a:buClr>
              <a:buSzPct val="160000"/>
              <a:buFont typeface="Wingdings" pitchFamily="2" charset="2"/>
              <a:buChar char="§"/>
            </a:pPr>
            <a:r>
              <a:rPr lang="en-US" sz="2400" dirty="0" smtClean="0"/>
              <a:t>Provision of adequate and balanced nutrient supply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4"/>
          <p:cNvPicPr>
            <a:picLocks noChangeAspect="1" noChangeArrowheads="1"/>
          </p:cNvPicPr>
          <p:nvPr/>
        </p:nvPicPr>
        <p:blipFill>
          <a:blip r:embed="rId2" cstate="print"/>
          <a:srcRect/>
          <a:stretch>
            <a:fillRect/>
          </a:stretch>
        </p:blipFill>
        <p:spPr bwMode="auto">
          <a:xfrm>
            <a:off x="381000" y="1614488"/>
            <a:ext cx="8610600" cy="4408487"/>
          </a:xfrm>
          <a:prstGeom prst="rect">
            <a:avLst/>
          </a:prstGeom>
          <a:noFill/>
          <a:ln w="9525">
            <a:noFill/>
            <a:miter lim="800000"/>
            <a:headEnd/>
            <a:tailEnd/>
          </a:ln>
        </p:spPr>
      </p:pic>
      <p:sp>
        <p:nvSpPr>
          <p:cNvPr id="67587" name="Text Box 5"/>
          <p:cNvSpPr txBox="1">
            <a:spLocks noChangeArrowheads="1"/>
          </p:cNvSpPr>
          <p:nvPr/>
        </p:nvSpPr>
        <p:spPr bwMode="auto">
          <a:xfrm>
            <a:off x="2209800" y="457200"/>
            <a:ext cx="4047839" cy="523220"/>
          </a:xfrm>
          <a:prstGeom prst="rect">
            <a:avLst/>
          </a:prstGeom>
          <a:noFill/>
          <a:ln w="9525">
            <a:noFill/>
            <a:miter lim="800000"/>
            <a:headEnd/>
            <a:tailEnd/>
          </a:ln>
        </p:spPr>
        <p:txBody>
          <a:bodyPr wrap="none">
            <a:spAutoFit/>
          </a:bodyPr>
          <a:lstStyle/>
          <a:p>
            <a:pPr eaLnBrk="1" hangingPunct="1"/>
            <a:r>
              <a:rPr lang="el-GR" altLang="en-US" sz="2800" b="1" dirty="0"/>
              <a:t>Α. </a:t>
            </a:r>
            <a:r>
              <a:rPr lang="en-US" altLang="en-US" sz="2800" b="1" dirty="0" smtClean="0"/>
              <a:t>Worker</a:t>
            </a:r>
            <a:r>
              <a:rPr lang="el-GR" altLang="en-US" sz="2800" b="1" dirty="0" smtClean="0"/>
              <a:t>      </a:t>
            </a:r>
            <a:r>
              <a:rPr lang="el-GR" altLang="en-US" sz="2800" b="1" dirty="0"/>
              <a:t>Β. </a:t>
            </a:r>
            <a:r>
              <a:rPr lang="en-US" altLang="en-US" sz="2800" b="1" dirty="0" smtClean="0"/>
              <a:t>Queen</a:t>
            </a:r>
            <a:endParaRPr lang="el-GR" altLang="en-US" sz="2800" b="1" dirty="0"/>
          </a:p>
        </p:txBody>
      </p:sp>
      <p:sp>
        <p:nvSpPr>
          <p:cNvPr id="67588" name="Text Box 6"/>
          <p:cNvSpPr txBox="1">
            <a:spLocks noChangeArrowheads="1"/>
          </p:cNvSpPr>
          <p:nvPr/>
        </p:nvSpPr>
        <p:spPr bwMode="auto">
          <a:xfrm>
            <a:off x="1752600" y="2057400"/>
            <a:ext cx="404813" cy="457200"/>
          </a:xfrm>
          <a:prstGeom prst="rect">
            <a:avLst/>
          </a:prstGeom>
          <a:noFill/>
          <a:ln w="9525">
            <a:noFill/>
            <a:miter lim="800000"/>
            <a:headEnd/>
            <a:tailEnd/>
          </a:ln>
        </p:spPr>
        <p:txBody>
          <a:bodyPr>
            <a:spAutoFit/>
          </a:bodyPr>
          <a:lstStyle/>
          <a:p>
            <a:pPr eaLnBrk="1" hangingPunct="1"/>
            <a:r>
              <a:rPr lang="el-GR" altLang="en-US" b="1"/>
              <a:t>Α</a:t>
            </a:r>
          </a:p>
        </p:txBody>
      </p:sp>
      <p:sp>
        <p:nvSpPr>
          <p:cNvPr id="67589" name="Text Box 7"/>
          <p:cNvSpPr txBox="1">
            <a:spLocks noChangeArrowheads="1"/>
          </p:cNvSpPr>
          <p:nvPr/>
        </p:nvSpPr>
        <p:spPr bwMode="auto">
          <a:xfrm>
            <a:off x="6400800" y="2057400"/>
            <a:ext cx="387350" cy="457200"/>
          </a:xfrm>
          <a:prstGeom prst="rect">
            <a:avLst/>
          </a:prstGeom>
          <a:noFill/>
          <a:ln w="9525">
            <a:noFill/>
            <a:miter lim="800000"/>
            <a:headEnd/>
            <a:tailEnd/>
          </a:ln>
        </p:spPr>
        <p:txBody>
          <a:bodyPr wrap="none">
            <a:spAutoFit/>
          </a:bodyPr>
          <a:lstStyle/>
          <a:p>
            <a:pPr eaLnBrk="1" hangingPunct="1"/>
            <a:r>
              <a:rPr lang="el-GR" altLang="en-US" b="1"/>
              <a:t>Β</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1138138"/>
          </a:xfrm>
        </p:spPr>
        <p:txBody>
          <a:bodyPr/>
          <a:lstStyle/>
          <a:p>
            <a:pPr algn="ctr"/>
            <a:r>
              <a:rPr lang="en-US" sz="4000" b="1" dirty="0" smtClean="0"/>
              <a:t>Irrigation of vegetables </a:t>
            </a:r>
            <a:endParaRPr lang="el-GR" sz="4000" b="1" dirty="0"/>
          </a:p>
        </p:txBody>
      </p:sp>
      <p:pic>
        <p:nvPicPr>
          <p:cNvPr id="4" name="Content Placeholder 3" descr="Εικόνα 10.10 - Άρδευση με σταγόνα σε καλλιέργεια μαρουλιού.jpg"/>
          <p:cNvPicPr>
            <a:picLocks noGrp="1" noChangeAspect="1"/>
          </p:cNvPicPr>
          <p:nvPr>
            <p:ph idx="1"/>
          </p:nvPr>
        </p:nvPicPr>
        <p:blipFill>
          <a:blip r:embed="rId2" cstate="print"/>
          <a:stretch>
            <a:fillRect/>
          </a:stretch>
        </p:blipFill>
        <p:spPr>
          <a:xfrm>
            <a:off x="971600" y="1268760"/>
            <a:ext cx="7282680" cy="5462010"/>
          </a:xfr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2210"/>
            <a:ext cx="3538736" cy="1426170"/>
          </a:xfrm>
          <a:solidFill>
            <a:srgbClr val="800000"/>
          </a:solidFill>
        </p:spPr>
        <p:txBody>
          <a:bodyPr/>
          <a:lstStyle/>
          <a:p>
            <a:r>
              <a:rPr lang="en-US" b="1" dirty="0" smtClean="0"/>
              <a:t>Sprinkler irrigation</a:t>
            </a:r>
            <a:endParaRPr lang="el-GR" b="1" dirty="0"/>
          </a:p>
        </p:txBody>
      </p:sp>
      <p:pic>
        <p:nvPicPr>
          <p:cNvPr id="12" name="Picture 2" descr="C:\Users\Home\Pictures\2-PHOTO ALBUM\2006-11-ΘΕΡΜΟΚΗΠΙΟ ΠΡΙΦΤΗ\ΥΠΑΙΘΡΙΕΣ ΚΑΛΛΙΕΡΓΕΙΕΣ ΠΡΙΦΤΗ ΝΟΕΜΒ 2006 (1).jpg"/>
          <p:cNvPicPr>
            <a:picLocks noGrp="1" noChangeAspect="1" noChangeArrowheads="1"/>
          </p:cNvPicPr>
          <p:nvPr>
            <p:ph sz="half" idx="2"/>
          </p:nvPr>
        </p:nvPicPr>
        <p:blipFill>
          <a:blip r:embed="rId2" cstate="print"/>
          <a:srcRect/>
          <a:stretch>
            <a:fillRect/>
          </a:stretch>
        </p:blipFill>
        <p:spPr bwMode="auto">
          <a:xfrm>
            <a:off x="29027" y="3457467"/>
            <a:ext cx="4475989" cy="3356992"/>
          </a:xfrm>
          <a:prstGeom prst="rect">
            <a:avLst/>
          </a:prstGeom>
          <a:noFill/>
        </p:spPr>
      </p:pic>
      <p:pic>
        <p:nvPicPr>
          <p:cNvPr id="65541" name="Picture 5" descr="C:\Users\Home\Pictures\2-PHOTO ALBUM\2007-8-ΒΕΡΟΛΙΝΟ\ΒΕΡΟΛΙΝΟ 2007 124.jpg"/>
          <p:cNvPicPr>
            <a:picLocks noGrp="1" noChangeAspect="1" noChangeArrowheads="1"/>
          </p:cNvPicPr>
          <p:nvPr>
            <p:ph sz="quarter" idx="4"/>
          </p:nvPr>
        </p:nvPicPr>
        <p:blipFill>
          <a:blip r:embed="rId3" cstate="print"/>
          <a:srcRect/>
          <a:stretch>
            <a:fillRect/>
          </a:stretch>
        </p:blipFill>
        <p:spPr bwMode="auto">
          <a:xfrm>
            <a:off x="4542972" y="3389729"/>
            <a:ext cx="4546956" cy="3410216"/>
          </a:xfrm>
          <a:prstGeom prst="rect">
            <a:avLst/>
          </a:prstGeom>
          <a:noFill/>
        </p:spPr>
      </p:pic>
      <p:pic>
        <p:nvPicPr>
          <p:cNvPr id="14" name="Picture 13" descr="Περιγραφή: IMG_4204"/>
          <p:cNvPicPr/>
          <p:nvPr/>
        </p:nvPicPr>
        <p:blipFill>
          <a:blip r:embed="rId4" cstate="print"/>
          <a:srcRect/>
          <a:stretch>
            <a:fillRect/>
          </a:stretch>
        </p:blipFill>
        <p:spPr bwMode="auto">
          <a:xfrm>
            <a:off x="4572001" y="55204"/>
            <a:ext cx="4513944" cy="3229780"/>
          </a:xfrm>
          <a:prstGeom prst="rect">
            <a:avLst/>
          </a:prstGeom>
          <a:noFill/>
          <a:ln w="9525">
            <a:noFill/>
            <a:miter lim="800000"/>
            <a:headEnd/>
            <a:tailEnd/>
          </a:ln>
        </p:spPr>
      </p:pic>
      <p:sp>
        <p:nvSpPr>
          <p:cNvPr id="15" name="TextBox 14"/>
          <p:cNvSpPr txBox="1"/>
          <p:nvPr/>
        </p:nvSpPr>
        <p:spPr>
          <a:xfrm>
            <a:off x="130744" y="1564408"/>
            <a:ext cx="4320480" cy="1754326"/>
          </a:xfrm>
          <a:prstGeom prst="rect">
            <a:avLst/>
          </a:prstGeom>
          <a:solidFill>
            <a:srgbClr val="006600"/>
          </a:solidFill>
        </p:spPr>
        <p:txBody>
          <a:bodyPr wrap="square" rtlCol="0">
            <a:spAutoFit/>
          </a:bodyPr>
          <a:lstStyle/>
          <a:p>
            <a:pPr>
              <a:lnSpc>
                <a:spcPct val="150000"/>
              </a:lnSpc>
              <a:buFont typeface="Arial" pitchFamily="34" charset="0"/>
              <a:buChar char="•"/>
            </a:pPr>
            <a:r>
              <a:rPr lang="el-GR" b="1" dirty="0" smtClean="0"/>
              <a:t> </a:t>
            </a:r>
            <a:r>
              <a:rPr lang="en-US" b="1" dirty="0" smtClean="0"/>
              <a:t>Waste of water</a:t>
            </a:r>
            <a:endParaRPr lang="el-GR" b="1" dirty="0" smtClean="0"/>
          </a:p>
          <a:p>
            <a:pPr>
              <a:lnSpc>
                <a:spcPct val="150000"/>
              </a:lnSpc>
              <a:buFont typeface="Arial" pitchFamily="34" charset="0"/>
              <a:buChar char="•"/>
            </a:pPr>
            <a:r>
              <a:rPr lang="el-GR" b="1" dirty="0" smtClean="0"/>
              <a:t> </a:t>
            </a:r>
            <a:r>
              <a:rPr lang="en-US" b="1" dirty="0" smtClean="0"/>
              <a:t>Wet foliage (disease risk)</a:t>
            </a:r>
            <a:endParaRPr lang="el-GR" b="1" dirty="0" smtClean="0"/>
          </a:p>
          <a:p>
            <a:pPr>
              <a:lnSpc>
                <a:spcPct val="150000"/>
              </a:lnSpc>
              <a:buFont typeface="Arial" pitchFamily="34" charset="0"/>
              <a:buChar char="•"/>
            </a:pPr>
            <a:r>
              <a:rPr lang="el-GR" b="1" dirty="0" smtClean="0"/>
              <a:t> </a:t>
            </a:r>
            <a:r>
              <a:rPr lang="en-US" b="1" dirty="0" smtClean="0"/>
              <a:t>Suitable mainly for nurseries</a:t>
            </a:r>
            <a:endParaRPr lang="el-GR" b="1" dirty="0" smtClean="0"/>
          </a:p>
          <a:p>
            <a:pPr>
              <a:lnSpc>
                <a:spcPct val="150000"/>
              </a:lnSpc>
              <a:buFont typeface="Arial" pitchFamily="34" charset="0"/>
              <a:buChar char="•"/>
            </a:pPr>
            <a:r>
              <a:rPr lang="el-GR" b="1" dirty="0" smtClean="0"/>
              <a:t> </a:t>
            </a:r>
            <a:r>
              <a:rPr lang="en-US" b="1" dirty="0" smtClean="0"/>
              <a:t>Suitable mainly for low crops</a:t>
            </a:r>
            <a:endParaRPr lang="el-GR" b="1" dirty="0" smtClean="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372" y="100432"/>
            <a:ext cx="4456628" cy="880296"/>
          </a:xfrm>
          <a:solidFill>
            <a:srgbClr val="800000"/>
          </a:solidFill>
        </p:spPr>
        <p:txBody>
          <a:bodyPr/>
          <a:lstStyle/>
          <a:p>
            <a:r>
              <a:rPr lang="en-US" b="1" dirty="0" smtClean="0"/>
              <a:t>Drip irrigation</a:t>
            </a:r>
            <a:endParaRPr lang="el-GR" b="1" dirty="0"/>
          </a:p>
        </p:txBody>
      </p:sp>
      <p:pic>
        <p:nvPicPr>
          <p:cNvPr id="66562" name="Picture 2" descr="C:\Users\Home\Pictures\2-PHOTO ALBUM\2008-3-ΜΑΡΑΘΩΝΑΣ\ΜΑΡΑΘΩΝΑΣ-ΜΑΡΤΗΣ 2008 017.jpg"/>
          <p:cNvPicPr>
            <a:picLocks noGrp="1" noChangeAspect="1" noChangeArrowheads="1"/>
          </p:cNvPicPr>
          <p:nvPr>
            <p:ph sz="half" idx="1"/>
          </p:nvPr>
        </p:nvPicPr>
        <p:blipFill>
          <a:blip r:embed="rId2" cstate="print"/>
          <a:srcRect/>
          <a:stretch>
            <a:fillRect/>
          </a:stretch>
        </p:blipFill>
        <p:spPr bwMode="auto">
          <a:xfrm>
            <a:off x="101598" y="3429000"/>
            <a:ext cx="4475240" cy="3356430"/>
          </a:xfrm>
          <a:prstGeom prst="rect">
            <a:avLst/>
          </a:prstGeom>
          <a:noFill/>
        </p:spPr>
      </p:pic>
      <p:pic>
        <p:nvPicPr>
          <p:cNvPr id="66563" name="Picture 3" descr="C:\Users\Home\Pictures\2-PHOTO ALBUM\2010-2-ΜΑΡΑΘΩΝΑΣ\ΜΑΡΑΘΩΝΑΣ-2-2010 062.JPG"/>
          <p:cNvPicPr>
            <a:picLocks noGrp="1" noChangeAspect="1" noChangeArrowheads="1"/>
          </p:cNvPicPr>
          <p:nvPr>
            <p:ph sz="half" idx="2"/>
          </p:nvPr>
        </p:nvPicPr>
        <p:blipFill>
          <a:blip r:embed="rId3" cstate="print"/>
          <a:srcRect/>
          <a:stretch>
            <a:fillRect/>
          </a:stretch>
        </p:blipFill>
        <p:spPr bwMode="auto">
          <a:xfrm>
            <a:off x="4697039" y="3501008"/>
            <a:ext cx="4359877" cy="3269908"/>
          </a:xfrm>
          <a:prstGeom prst="rect">
            <a:avLst/>
          </a:prstGeom>
          <a:noFill/>
        </p:spPr>
      </p:pic>
      <p:pic>
        <p:nvPicPr>
          <p:cNvPr id="11" name="Picture 10" descr="GREENTEX-2011 (19).JPG"/>
          <p:cNvPicPr>
            <a:picLocks noChangeAspect="1"/>
          </p:cNvPicPr>
          <p:nvPr/>
        </p:nvPicPr>
        <p:blipFill>
          <a:blip r:embed="rId4" cstate="print"/>
          <a:stretch>
            <a:fillRect/>
          </a:stretch>
        </p:blipFill>
        <p:spPr>
          <a:xfrm>
            <a:off x="4686426" y="87084"/>
            <a:ext cx="4355976" cy="3266982"/>
          </a:xfrm>
          <a:prstGeom prst="rect">
            <a:avLst/>
          </a:prstGeom>
        </p:spPr>
      </p:pic>
      <p:sp>
        <p:nvSpPr>
          <p:cNvPr id="12" name="TextBox 11"/>
          <p:cNvSpPr txBox="1"/>
          <p:nvPr/>
        </p:nvSpPr>
        <p:spPr>
          <a:xfrm>
            <a:off x="101598" y="1123160"/>
            <a:ext cx="4499992" cy="2118529"/>
          </a:xfrm>
          <a:prstGeom prst="rect">
            <a:avLst/>
          </a:prstGeom>
          <a:solidFill>
            <a:srgbClr val="333300"/>
          </a:solidFill>
        </p:spPr>
        <p:txBody>
          <a:bodyPr wrap="square" lIns="0" rIns="0" rtlCol="0">
            <a:spAutoFit/>
          </a:bodyPr>
          <a:lstStyle/>
          <a:p>
            <a:pPr>
              <a:lnSpc>
                <a:spcPct val="150000"/>
              </a:lnSpc>
              <a:buFont typeface="Arial" pitchFamily="34" charset="0"/>
              <a:buChar char="•"/>
            </a:pPr>
            <a:r>
              <a:rPr lang="el-GR" dirty="0" smtClean="0"/>
              <a:t> </a:t>
            </a:r>
            <a:r>
              <a:rPr lang="en-US" b="1" dirty="0" smtClean="0"/>
              <a:t>Most widely used method</a:t>
            </a:r>
            <a:endParaRPr lang="el-GR" b="1" dirty="0" smtClean="0"/>
          </a:p>
          <a:p>
            <a:pPr>
              <a:lnSpc>
                <a:spcPct val="150000"/>
              </a:lnSpc>
              <a:buFont typeface="Arial" pitchFamily="34" charset="0"/>
              <a:buChar char="•"/>
            </a:pPr>
            <a:r>
              <a:rPr lang="el-GR" b="1" dirty="0" smtClean="0"/>
              <a:t> </a:t>
            </a:r>
            <a:r>
              <a:rPr lang="en-US" b="1" dirty="0" smtClean="0"/>
              <a:t>Saves water</a:t>
            </a:r>
            <a:endParaRPr lang="el-GR" b="1" dirty="0" smtClean="0"/>
          </a:p>
          <a:p>
            <a:pPr>
              <a:lnSpc>
                <a:spcPct val="150000"/>
              </a:lnSpc>
              <a:buFont typeface="Arial" pitchFamily="34" charset="0"/>
              <a:buChar char="•"/>
            </a:pPr>
            <a:r>
              <a:rPr lang="el-GR" b="1" dirty="0" smtClean="0"/>
              <a:t> </a:t>
            </a:r>
            <a:r>
              <a:rPr lang="en-US" b="1" dirty="0" smtClean="0"/>
              <a:t>Maximum water use efficiency</a:t>
            </a:r>
          </a:p>
          <a:p>
            <a:pPr>
              <a:lnSpc>
                <a:spcPct val="150000"/>
              </a:lnSpc>
              <a:buFont typeface="Arial" pitchFamily="34" charset="0"/>
              <a:buChar char="•"/>
            </a:pPr>
            <a:r>
              <a:rPr lang="en-US" b="1" dirty="0" smtClean="0"/>
              <a:t>Minimum labor</a:t>
            </a:r>
            <a:endParaRPr lang="el-GR" b="1" dirty="0" smtClean="0"/>
          </a:p>
          <a:p>
            <a:pPr>
              <a:lnSpc>
                <a:spcPct val="150000"/>
              </a:lnSpc>
              <a:buFont typeface="Arial" pitchFamily="34" charset="0"/>
              <a:buChar char="•"/>
            </a:pPr>
            <a:r>
              <a:rPr lang="el-GR" b="1" dirty="0" smtClean="0"/>
              <a:t> </a:t>
            </a:r>
            <a:r>
              <a:rPr lang="en-US" b="1" dirty="0" smtClean="0"/>
              <a:t>Uniformity in water supply</a:t>
            </a:r>
            <a:endParaRPr lang="el-GR" b="1" dirty="0" smtClean="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6" name="Rectangle 4"/>
          <p:cNvSpPr>
            <a:spLocks noGrp="1" noRot="1" noChangeArrowheads="1"/>
          </p:cNvSpPr>
          <p:nvPr>
            <p:ph type="title"/>
          </p:nvPr>
        </p:nvSpPr>
        <p:spPr>
          <a:xfrm>
            <a:off x="457200" y="61595"/>
            <a:ext cx="8385175" cy="663575"/>
          </a:xfrm>
        </p:spPr>
        <p:txBody>
          <a:bodyPr>
            <a:normAutofit fontScale="90000"/>
          </a:bodyPr>
          <a:lstStyle/>
          <a:p>
            <a:pPr algn="ctr" eaLnBrk="1" hangingPunct="1">
              <a:defRPr/>
            </a:pPr>
            <a:r>
              <a:rPr lang="en-US" sz="4000" b="1" dirty="0" smtClean="0"/>
              <a:t>Soil tillage</a:t>
            </a:r>
            <a:endParaRPr lang="el-GR" sz="4000" b="1" dirty="0" smtClean="0"/>
          </a:p>
        </p:txBody>
      </p:sp>
      <p:pic>
        <p:nvPicPr>
          <p:cNvPr id="24579" name="Picture 6" descr="DSC00024"/>
          <p:cNvPicPr>
            <a:picLocks noGrp="1" noChangeAspect="1" noChangeArrowheads="1"/>
          </p:cNvPicPr>
          <p:nvPr>
            <p:ph idx="1"/>
          </p:nvPr>
        </p:nvPicPr>
        <p:blipFill>
          <a:blip r:embed="rId2" cstate="print"/>
          <a:srcRect/>
          <a:stretch>
            <a:fillRect/>
          </a:stretch>
        </p:blipFill>
        <p:spPr>
          <a:xfrm>
            <a:off x="971550" y="1521906"/>
            <a:ext cx="7056834" cy="5291470"/>
          </a:xfrm>
          <a:noFill/>
        </p:spPr>
      </p:pic>
      <p:sp>
        <p:nvSpPr>
          <p:cNvPr id="4" name="TextBox 3"/>
          <p:cNvSpPr txBox="1"/>
          <p:nvPr/>
        </p:nvSpPr>
        <p:spPr>
          <a:xfrm>
            <a:off x="179512" y="692696"/>
            <a:ext cx="8784976" cy="1227965"/>
          </a:xfrm>
          <a:prstGeom prst="rect">
            <a:avLst/>
          </a:prstGeom>
          <a:solidFill>
            <a:srgbClr val="FFFFFF"/>
          </a:solidFill>
        </p:spPr>
        <p:txBody>
          <a:bodyPr wrap="square" rtlCol="0">
            <a:spAutoFit/>
          </a:bodyPr>
          <a:lstStyle/>
          <a:p>
            <a:pPr indent="450850" algn="just">
              <a:lnSpc>
                <a:spcPct val="200000"/>
              </a:lnSpc>
            </a:pPr>
            <a:r>
              <a:rPr lang="en-GB" sz="2000" b="1" dirty="0" smtClean="0"/>
              <a:t>The seedbed must be well prepared, usually following ploughing. </a:t>
            </a:r>
          </a:p>
          <a:p>
            <a:pPr indent="450850" algn="just">
              <a:lnSpc>
                <a:spcPct val="200000"/>
              </a:lnSpc>
            </a:pPr>
            <a:r>
              <a:rPr lang="en-GB" sz="2000" b="1" dirty="0" smtClean="0"/>
              <a:t>Soil compaction significantly reduces plant growth and yield. </a:t>
            </a:r>
            <a:endParaRPr lang="el-GR" sz="2000" b="1"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900113" y="174879"/>
            <a:ext cx="7772400" cy="1151409"/>
          </a:xfrm>
          <a:noFill/>
        </p:spPr>
        <p:txBody>
          <a:bodyPr anchor="ctr"/>
          <a:lstStyle/>
          <a:p>
            <a:pPr algn="ctr"/>
            <a:r>
              <a:rPr lang="en-US" sz="6000" dirty="0" smtClean="0"/>
              <a:t>ROTATION</a:t>
            </a:r>
            <a:endParaRPr lang="el-GR" sz="6000" dirty="0"/>
          </a:p>
        </p:txBody>
      </p:sp>
      <p:sp>
        <p:nvSpPr>
          <p:cNvPr id="2051" name="Rectangle 3"/>
          <p:cNvSpPr>
            <a:spLocks noGrp="1" noChangeArrowheads="1"/>
          </p:cNvSpPr>
          <p:nvPr>
            <p:ph type="subTitle" idx="1"/>
          </p:nvPr>
        </p:nvSpPr>
        <p:spPr>
          <a:xfrm>
            <a:off x="395288" y="1379220"/>
            <a:ext cx="8353425" cy="2159868"/>
          </a:xfrm>
          <a:solidFill>
            <a:srgbClr val="008000"/>
          </a:solidFill>
        </p:spPr>
        <p:txBody>
          <a:bodyPr/>
          <a:lstStyle/>
          <a:p>
            <a:pPr algn="just"/>
            <a:r>
              <a:rPr lang="en-US" dirty="0" smtClean="0">
                <a:solidFill>
                  <a:srgbClr val="FFFFFF"/>
                </a:solidFill>
              </a:rPr>
              <a:t>Crop rotation is a planned order of specific dissimilar types of crops planted on the same field for a number of subsequent years (commonly 2 to 4).</a:t>
            </a:r>
            <a:endParaRPr lang="el-GR" b="1" dirty="0">
              <a:solidFill>
                <a:srgbClr val="FFFFFF"/>
              </a:solidFill>
            </a:endParaRPr>
          </a:p>
        </p:txBody>
      </p:sp>
      <p:sp>
        <p:nvSpPr>
          <p:cNvPr id="4" name="TextBox 3"/>
          <p:cNvSpPr txBox="1"/>
          <p:nvPr/>
        </p:nvSpPr>
        <p:spPr>
          <a:xfrm>
            <a:off x="383344" y="3865232"/>
            <a:ext cx="8352928" cy="2246769"/>
          </a:xfrm>
          <a:prstGeom prst="rect">
            <a:avLst/>
          </a:prstGeom>
          <a:noFill/>
        </p:spPr>
        <p:txBody>
          <a:bodyPr wrap="square" rtlCol="0">
            <a:spAutoFit/>
          </a:bodyPr>
          <a:lstStyle/>
          <a:p>
            <a:r>
              <a:rPr lang="en-US" sz="2800" dirty="0" smtClean="0">
                <a:latin typeface="+mn-lt"/>
              </a:rPr>
              <a:t>Crop rotation mitigates the build-up of </a:t>
            </a:r>
            <a:r>
              <a:rPr lang="en-US" sz="2800" dirty="0" smtClean="0">
                <a:latin typeface="+mn-lt"/>
                <a:hlinkClick r:id="rId2" tooltip="Pathogen"/>
              </a:rPr>
              <a:t>pathogens</a:t>
            </a:r>
            <a:r>
              <a:rPr lang="en-US" sz="2800" dirty="0" smtClean="0">
                <a:latin typeface="+mn-lt"/>
              </a:rPr>
              <a:t> and pests that often occurs when one species is continuously cropped. </a:t>
            </a:r>
          </a:p>
          <a:p>
            <a:r>
              <a:rPr lang="en-US" sz="2800" dirty="0" smtClean="0">
                <a:latin typeface="+mn-lt"/>
              </a:rPr>
              <a:t>Crop rotation can improve </a:t>
            </a:r>
            <a:r>
              <a:rPr lang="en-US" sz="2800" dirty="0" smtClean="0">
                <a:latin typeface="+mn-lt"/>
                <a:hlinkClick r:id="rId3" tooltip="Soil structure"/>
              </a:rPr>
              <a:t>soil structure</a:t>
            </a:r>
            <a:r>
              <a:rPr lang="en-US" sz="2800" dirty="0" smtClean="0">
                <a:latin typeface="+mn-lt"/>
              </a:rPr>
              <a:t> and </a:t>
            </a:r>
            <a:r>
              <a:rPr lang="en-US" sz="2800" dirty="0" smtClean="0">
                <a:latin typeface="+mn-lt"/>
                <a:hlinkClick r:id="rId4" tooltip="Fertility (soil)"/>
              </a:rPr>
              <a:t>fertility</a:t>
            </a:r>
            <a:r>
              <a:rPr lang="en-US" sz="2800" dirty="0" smtClean="0">
                <a:latin typeface="+mn-lt"/>
              </a:rPr>
              <a:t> by alternating deep-rooted and shallow-rooted plants. </a:t>
            </a:r>
            <a:endParaRPr lang="el-GR" sz="2800" dirty="0">
              <a:latin typeface="+mn-l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solidFill>
            <a:srgbClr val="008000"/>
          </a:solidFill>
        </p:spPr>
        <p:txBody>
          <a:bodyPr/>
          <a:lstStyle/>
          <a:p>
            <a:pPr algn="ctr"/>
            <a:r>
              <a:rPr lang="en-US" dirty="0" smtClean="0"/>
              <a:t>Objectives</a:t>
            </a:r>
            <a:endParaRPr lang="el-GR" dirty="0"/>
          </a:p>
        </p:txBody>
      </p:sp>
      <p:sp>
        <p:nvSpPr>
          <p:cNvPr id="8195" name="Rectangle 3"/>
          <p:cNvSpPr>
            <a:spLocks noGrp="1" noChangeArrowheads="1"/>
          </p:cNvSpPr>
          <p:nvPr>
            <p:ph type="body" idx="1"/>
          </p:nvPr>
        </p:nvSpPr>
        <p:spPr>
          <a:xfrm>
            <a:off x="73152" y="1603248"/>
            <a:ext cx="8964488" cy="4778080"/>
          </a:xfrm>
        </p:spPr>
        <p:txBody>
          <a:bodyPr/>
          <a:lstStyle/>
          <a:p>
            <a:pPr algn="just">
              <a:buNone/>
            </a:pPr>
            <a:r>
              <a:rPr lang="en-US" b="1" dirty="0" smtClean="0"/>
              <a:t>Crop rotation has several agronomic objectives including: </a:t>
            </a:r>
          </a:p>
          <a:p>
            <a:pPr algn="just"/>
            <a:r>
              <a:rPr lang="en-US" b="1" dirty="0" smtClean="0"/>
              <a:t>maintaining or increasing yield by helping to control weeds, pests and crop diseases and increasing plants' resilience to adverse weather effects; </a:t>
            </a:r>
          </a:p>
          <a:p>
            <a:pPr algn="just"/>
            <a:r>
              <a:rPr lang="en-US" b="1" dirty="0" smtClean="0"/>
              <a:t>improving soil fertility and structure and ensuring nutrient management by balancing the fertility demands of different crops.</a:t>
            </a:r>
            <a:endParaRPr lang="el-GR" b="1"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286928"/>
            <a:ext cx="8640960" cy="707886"/>
          </a:xfrm>
          <a:prstGeom prst="rect">
            <a:avLst/>
          </a:prstGeom>
          <a:noFill/>
        </p:spPr>
        <p:txBody>
          <a:bodyPr wrap="square" rtlCol="0">
            <a:spAutoFit/>
          </a:bodyPr>
          <a:lstStyle/>
          <a:p>
            <a:pPr algn="ctr"/>
            <a:r>
              <a:rPr lang="en-US" sz="4000" b="1" dirty="0" smtClean="0"/>
              <a:t>Vegetable crop establishment</a:t>
            </a:r>
            <a:endParaRPr lang="el-GR" sz="4000" b="1" dirty="0"/>
          </a:p>
        </p:txBody>
      </p:sp>
      <p:sp>
        <p:nvSpPr>
          <p:cNvPr id="3" name="TextBox 2"/>
          <p:cNvSpPr txBox="1"/>
          <p:nvPr/>
        </p:nvSpPr>
        <p:spPr>
          <a:xfrm>
            <a:off x="899592" y="2204864"/>
            <a:ext cx="7848872" cy="2308324"/>
          </a:xfrm>
          <a:prstGeom prst="rect">
            <a:avLst/>
          </a:prstGeom>
          <a:noFill/>
        </p:spPr>
        <p:txBody>
          <a:bodyPr wrap="square" rtlCol="0">
            <a:spAutoFit/>
          </a:bodyPr>
          <a:lstStyle/>
          <a:p>
            <a:pPr marL="268288" indent="-268288">
              <a:lnSpc>
                <a:spcPct val="200000"/>
              </a:lnSpc>
              <a:buClr>
                <a:srgbClr val="663300"/>
              </a:buClr>
              <a:buSzPct val="200000"/>
              <a:buFont typeface="Arial" pitchFamily="34" charset="0"/>
              <a:buChar char="•"/>
            </a:pPr>
            <a:r>
              <a:rPr lang="en-US" sz="2400" b="1" dirty="0" smtClean="0"/>
              <a:t>Sowing (placement of seed directly to the field)</a:t>
            </a:r>
          </a:p>
          <a:p>
            <a:pPr marL="268288" indent="-268288">
              <a:lnSpc>
                <a:spcPct val="200000"/>
              </a:lnSpc>
              <a:buClr>
                <a:srgbClr val="663300"/>
              </a:buClr>
              <a:buSzPct val="200000"/>
              <a:buFont typeface="Arial" pitchFamily="34" charset="0"/>
              <a:buChar char="•"/>
            </a:pPr>
            <a:endParaRPr lang="en-US" sz="2400" b="1" dirty="0" smtClean="0"/>
          </a:p>
          <a:p>
            <a:pPr marL="268288" indent="-268288">
              <a:lnSpc>
                <a:spcPct val="200000"/>
              </a:lnSpc>
              <a:buClr>
                <a:srgbClr val="663300"/>
              </a:buClr>
              <a:buSzPct val="200000"/>
              <a:buFont typeface="Arial" pitchFamily="34" charset="0"/>
              <a:buChar char="•"/>
            </a:pPr>
            <a:r>
              <a:rPr lang="en-US" sz="2400" b="1" dirty="0" smtClean="0"/>
              <a:t>Transplanting of seedlings produced in nurseries</a:t>
            </a:r>
            <a:endParaRPr lang="el-GR" sz="2400" b="1"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142"/>
            <a:ext cx="8229600" cy="778098"/>
          </a:xfrm>
          <a:solidFill>
            <a:srgbClr val="CCFF99"/>
          </a:solidFill>
        </p:spPr>
        <p:txBody>
          <a:bodyPr/>
          <a:lstStyle/>
          <a:p>
            <a:pPr algn="ctr"/>
            <a:r>
              <a:rPr lang="en-US" b="1" dirty="0" smtClean="0"/>
              <a:t>Sowing in nurseries</a:t>
            </a:r>
            <a:endParaRPr lang="el-GR" b="1" dirty="0"/>
          </a:p>
        </p:txBody>
      </p:sp>
      <p:pic>
        <p:nvPicPr>
          <p:cNvPr id="8" name="Content Placeholder 7" descr="P3300088.JPG"/>
          <p:cNvPicPr>
            <a:picLocks noGrp="1" noChangeAspect="1"/>
          </p:cNvPicPr>
          <p:nvPr>
            <p:ph sz="quarter" idx="4"/>
          </p:nvPr>
        </p:nvPicPr>
        <p:blipFill>
          <a:blip r:embed="rId2" cstate="print"/>
          <a:stretch>
            <a:fillRect/>
          </a:stretch>
        </p:blipFill>
        <p:spPr>
          <a:xfrm>
            <a:off x="4617448" y="1029496"/>
            <a:ext cx="4425818" cy="3407616"/>
          </a:xfrm>
        </p:spPr>
      </p:pic>
      <p:pic>
        <p:nvPicPr>
          <p:cNvPr id="10" name="Content Placeholder 9" descr="P3300076.JPG"/>
          <p:cNvPicPr>
            <a:picLocks noGrp="1" noChangeAspect="1"/>
          </p:cNvPicPr>
          <p:nvPr>
            <p:ph sz="half" idx="2"/>
          </p:nvPr>
        </p:nvPicPr>
        <p:blipFill>
          <a:blip r:embed="rId3" cstate="print"/>
          <a:stretch>
            <a:fillRect/>
          </a:stretch>
        </p:blipFill>
        <p:spPr>
          <a:xfrm>
            <a:off x="48768" y="1052736"/>
            <a:ext cx="4424231" cy="3318173"/>
          </a:xfrm>
        </p:spPr>
      </p:pic>
      <p:sp>
        <p:nvSpPr>
          <p:cNvPr id="9" name="Text Placeholder 4"/>
          <p:cNvSpPr txBox="1">
            <a:spLocks/>
          </p:cNvSpPr>
          <p:nvPr/>
        </p:nvSpPr>
        <p:spPr bwMode="auto">
          <a:xfrm>
            <a:off x="60676" y="940720"/>
            <a:ext cx="4439315" cy="576064"/>
          </a:xfrm>
          <a:prstGeom prst="rect">
            <a:avLst/>
          </a:prstGeom>
          <a:solidFill>
            <a:srgbClr val="99FFCC"/>
          </a:solid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l" defTabSz="914400" rtl="0" eaLnBrk="0" fontAlgn="base" latinLnBrk="0" hangingPunct="0">
              <a:lnSpc>
                <a:spcPts val="2800"/>
              </a:lnSpc>
              <a:spcBef>
                <a:spcPct val="20000"/>
              </a:spcBef>
              <a:spcAft>
                <a:spcPct val="0"/>
              </a:spcAft>
              <a:buClrTx/>
              <a:buSzTx/>
              <a:buFont typeface="Arial" charset="0"/>
              <a:buNone/>
              <a:tabLst/>
              <a:defRPr/>
            </a:pPr>
            <a:r>
              <a:rPr kumimoji="0" lang="en-US" sz="2000" b="1" i="0" u="none" strike="noStrike" kern="1200" cap="none" spc="0" normalizeH="0" baseline="0" noProof="0" dirty="0" smtClean="0">
                <a:ln>
                  <a:noFill/>
                </a:ln>
                <a:solidFill>
                  <a:srgbClr val="333300"/>
                </a:solidFill>
                <a:effectLst/>
                <a:uLnTx/>
                <a:uFillTx/>
                <a:latin typeface="Arial" pitchFamily="34" charset="0"/>
                <a:ea typeface="+mn-ea"/>
                <a:cs typeface="Arial" pitchFamily="34" charset="0"/>
              </a:rPr>
              <a:t>Sowing in polystyrene trays</a:t>
            </a:r>
            <a:endParaRPr kumimoji="0" lang="el-GR" sz="2000" b="1" i="0" u="none" strike="noStrike" kern="1200" cap="none" spc="0" normalizeH="0" baseline="0" noProof="0" dirty="0">
              <a:ln>
                <a:noFill/>
              </a:ln>
              <a:solidFill>
                <a:srgbClr val="333300"/>
              </a:solidFill>
              <a:effectLst/>
              <a:uLnTx/>
              <a:uFillTx/>
              <a:latin typeface="Arial" pitchFamily="34" charset="0"/>
              <a:ea typeface="+mn-ea"/>
              <a:cs typeface="Arial" pitchFamily="34" charset="0"/>
            </a:endParaRPr>
          </a:p>
        </p:txBody>
      </p:sp>
      <p:sp>
        <p:nvSpPr>
          <p:cNvPr id="12" name="Text Placeholder 5"/>
          <p:cNvSpPr>
            <a:spLocks noGrp="1"/>
          </p:cNvSpPr>
          <p:nvPr>
            <p:ph type="body" sz="quarter" idx="3"/>
          </p:nvPr>
        </p:nvSpPr>
        <p:spPr>
          <a:xfrm>
            <a:off x="4546472" y="928528"/>
            <a:ext cx="4499992" cy="720080"/>
          </a:xfrm>
          <a:solidFill>
            <a:srgbClr val="99FFCC"/>
          </a:solidFill>
        </p:spPr>
        <p:txBody>
          <a:bodyPr/>
          <a:lstStyle/>
          <a:p>
            <a:pPr>
              <a:lnSpc>
                <a:spcPts val="2800"/>
              </a:lnSpc>
            </a:pPr>
            <a:r>
              <a:rPr lang="en-US" sz="2000" dirty="0" smtClean="0">
                <a:solidFill>
                  <a:srgbClr val="333300"/>
                </a:solidFill>
                <a:effectLst/>
              </a:rPr>
              <a:t>Pepper seedlings ready for transplanting</a:t>
            </a:r>
            <a:endParaRPr lang="el-GR" sz="2000" dirty="0" smtClean="0">
              <a:solidFill>
                <a:srgbClr val="333300"/>
              </a:solidFill>
              <a:effectLst/>
            </a:endParaRPr>
          </a:p>
        </p:txBody>
      </p:sp>
      <p:pic>
        <p:nvPicPr>
          <p:cNvPr id="14" name="Picture 13" descr="P3300063.JPG"/>
          <p:cNvPicPr>
            <a:picLocks noChangeAspect="1"/>
          </p:cNvPicPr>
          <p:nvPr/>
        </p:nvPicPr>
        <p:blipFill>
          <a:blip r:embed="rId4" cstate="print"/>
          <a:stretch>
            <a:fillRect/>
          </a:stretch>
        </p:blipFill>
        <p:spPr>
          <a:xfrm>
            <a:off x="48769" y="4131078"/>
            <a:ext cx="4427983" cy="2726921"/>
          </a:xfrm>
          <a:prstGeom prst="rect">
            <a:avLst/>
          </a:prstGeom>
        </p:spPr>
      </p:pic>
      <p:sp>
        <p:nvSpPr>
          <p:cNvPr id="15" name="Text Placeholder 4"/>
          <p:cNvSpPr txBox="1">
            <a:spLocks/>
          </p:cNvSpPr>
          <p:nvPr/>
        </p:nvSpPr>
        <p:spPr bwMode="auto">
          <a:xfrm>
            <a:off x="24384" y="4221088"/>
            <a:ext cx="4439315" cy="576064"/>
          </a:xfrm>
          <a:prstGeom prst="rect">
            <a:avLst/>
          </a:prstGeom>
          <a:solidFill>
            <a:srgbClr val="99FFCC"/>
          </a:solid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l" defTabSz="914400" rtl="0" eaLnBrk="0" fontAlgn="base" latinLnBrk="0" hangingPunct="0">
              <a:lnSpc>
                <a:spcPts val="2800"/>
              </a:lnSpc>
              <a:spcBef>
                <a:spcPct val="20000"/>
              </a:spcBef>
              <a:spcAft>
                <a:spcPct val="0"/>
              </a:spcAft>
              <a:buClrTx/>
              <a:buSzTx/>
              <a:buFont typeface="Arial" charset="0"/>
              <a:buNone/>
              <a:tabLst/>
              <a:defRPr/>
            </a:pPr>
            <a:r>
              <a:rPr kumimoji="0" lang="en-US" sz="2000" b="1" i="0" u="none" strike="noStrike" kern="1200" cap="none" spc="0" normalizeH="0" baseline="0" noProof="0" dirty="0" smtClean="0">
                <a:ln>
                  <a:noFill/>
                </a:ln>
                <a:solidFill>
                  <a:srgbClr val="333300"/>
                </a:solidFill>
                <a:effectLst/>
                <a:uLnTx/>
                <a:uFillTx/>
                <a:latin typeface="Arial" pitchFamily="34" charset="0"/>
                <a:ea typeface="+mn-ea"/>
                <a:cs typeface="Arial" pitchFamily="34" charset="0"/>
              </a:rPr>
              <a:t>Sowing in plastic trays</a:t>
            </a:r>
            <a:endParaRPr kumimoji="0" lang="el-GR" sz="2000" b="1" i="0" u="none" strike="noStrike" kern="1200" cap="none" spc="0" normalizeH="0" baseline="0" noProof="0" dirty="0">
              <a:ln>
                <a:noFill/>
              </a:ln>
              <a:solidFill>
                <a:srgbClr val="333300"/>
              </a:solidFill>
              <a:effectLst/>
              <a:uLnTx/>
              <a:uFillTx/>
              <a:latin typeface="Arial" pitchFamily="34" charset="0"/>
              <a:ea typeface="+mn-ea"/>
              <a:cs typeface="Arial" pitchFamily="34" charset="0"/>
            </a:endParaRPr>
          </a:p>
        </p:txBody>
      </p:sp>
      <p:pic>
        <p:nvPicPr>
          <p:cNvPr id="16" name="Picture 15" descr="P3300082.JPG"/>
          <p:cNvPicPr>
            <a:picLocks noChangeAspect="1"/>
          </p:cNvPicPr>
          <p:nvPr/>
        </p:nvPicPr>
        <p:blipFill>
          <a:blip r:embed="rId5" cstate="print"/>
          <a:stretch>
            <a:fillRect/>
          </a:stretch>
        </p:blipFill>
        <p:spPr>
          <a:xfrm>
            <a:off x="4618480" y="4082310"/>
            <a:ext cx="4427984" cy="2726922"/>
          </a:xfrm>
          <a:prstGeom prst="rect">
            <a:avLst/>
          </a:prstGeom>
        </p:spPr>
      </p:pic>
      <p:sp>
        <p:nvSpPr>
          <p:cNvPr id="17" name="Text Placeholder 5"/>
          <p:cNvSpPr>
            <a:spLocks noGrp="1"/>
          </p:cNvSpPr>
          <p:nvPr>
            <p:ph type="body" sz="quarter" idx="3"/>
          </p:nvPr>
        </p:nvSpPr>
        <p:spPr>
          <a:xfrm>
            <a:off x="4644008" y="4172320"/>
            <a:ext cx="4381440" cy="720080"/>
          </a:xfrm>
          <a:solidFill>
            <a:srgbClr val="99FFCC"/>
          </a:solidFill>
        </p:spPr>
        <p:txBody>
          <a:bodyPr/>
          <a:lstStyle/>
          <a:p>
            <a:pPr>
              <a:lnSpc>
                <a:spcPts val="2800"/>
              </a:lnSpc>
            </a:pPr>
            <a:r>
              <a:rPr lang="en-US" sz="2000" dirty="0" smtClean="0">
                <a:solidFill>
                  <a:srgbClr val="333300"/>
                </a:solidFill>
              </a:rPr>
              <a:t>S</a:t>
            </a:r>
            <a:r>
              <a:rPr lang="en-US" sz="2000" dirty="0" smtClean="0">
                <a:solidFill>
                  <a:srgbClr val="333300"/>
                </a:solidFill>
                <a:effectLst/>
              </a:rPr>
              <a:t>eedling trays placed </a:t>
            </a:r>
            <a:r>
              <a:rPr lang="en-US" sz="2000" dirty="0" smtClean="0">
                <a:solidFill>
                  <a:srgbClr val="333300"/>
                </a:solidFill>
              </a:rPr>
              <a:t>on benches in a nursery</a:t>
            </a:r>
            <a:endParaRPr lang="el-GR" sz="2000" dirty="0" smtClean="0">
              <a:solidFill>
                <a:srgbClr val="333300"/>
              </a:solidFill>
              <a:effectLs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3"/>
          <p:cNvSpPr txBox="1">
            <a:spLocks noChangeArrowheads="1"/>
          </p:cNvSpPr>
          <p:nvPr/>
        </p:nvSpPr>
        <p:spPr bwMode="auto">
          <a:xfrm>
            <a:off x="1115616" y="188913"/>
            <a:ext cx="6912768" cy="584775"/>
          </a:xfrm>
          <a:prstGeom prst="rect">
            <a:avLst/>
          </a:prstGeom>
          <a:solidFill>
            <a:srgbClr val="99FFCC"/>
          </a:solidFill>
          <a:ln w="9525">
            <a:noFill/>
            <a:miter lim="800000"/>
            <a:headEnd/>
            <a:tailEnd/>
          </a:ln>
        </p:spPr>
        <p:txBody>
          <a:bodyPr wrap="square">
            <a:spAutoFit/>
          </a:bodyPr>
          <a:lstStyle/>
          <a:p>
            <a:pPr algn="ctr">
              <a:spcBef>
                <a:spcPct val="50000"/>
              </a:spcBef>
            </a:pPr>
            <a:r>
              <a:rPr lang="en-US" sz="3200" b="1" dirty="0" smtClean="0">
                <a:solidFill>
                  <a:srgbClr val="663300"/>
                </a:solidFill>
              </a:rPr>
              <a:t>A small nursery</a:t>
            </a:r>
            <a:endParaRPr lang="el-GR" sz="3200" b="1" dirty="0">
              <a:solidFill>
                <a:srgbClr val="663300"/>
              </a:solidFill>
            </a:endParaRPr>
          </a:p>
        </p:txBody>
      </p:sp>
      <p:pic>
        <p:nvPicPr>
          <p:cNvPr id="8195" name="Picture 5" descr="PC160079"/>
          <p:cNvPicPr>
            <a:picLocks noGrp="1" noChangeAspect="1" noChangeArrowheads="1"/>
          </p:cNvPicPr>
          <p:nvPr>
            <p:ph/>
          </p:nvPr>
        </p:nvPicPr>
        <p:blipFill>
          <a:blip r:embed="rId3" cstate="print"/>
          <a:srcRect/>
          <a:stretch>
            <a:fillRect/>
          </a:stretch>
        </p:blipFill>
        <p:spPr>
          <a:xfrm>
            <a:off x="765238" y="978353"/>
            <a:ext cx="7632203" cy="5711372"/>
          </a:xfr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P1010043.JPG"/>
          <p:cNvPicPr>
            <a:picLocks noGrp="1" noChangeAspect="1"/>
          </p:cNvPicPr>
          <p:nvPr>
            <p:ph sz="half" idx="2"/>
          </p:nvPr>
        </p:nvPicPr>
        <p:blipFill>
          <a:blip r:embed="rId2" cstate="print"/>
          <a:stretch>
            <a:fillRect/>
          </a:stretch>
        </p:blipFill>
        <p:spPr>
          <a:xfrm>
            <a:off x="86799" y="3452150"/>
            <a:ext cx="4432854" cy="3324640"/>
          </a:xfrm>
        </p:spPr>
      </p:pic>
      <p:pic>
        <p:nvPicPr>
          <p:cNvPr id="15" name="Picture 14" descr="P3300066.JPG"/>
          <p:cNvPicPr>
            <a:picLocks noChangeAspect="1"/>
          </p:cNvPicPr>
          <p:nvPr/>
        </p:nvPicPr>
        <p:blipFill>
          <a:blip r:embed="rId3" cstate="print"/>
          <a:stretch>
            <a:fillRect/>
          </a:stretch>
        </p:blipFill>
        <p:spPr>
          <a:xfrm>
            <a:off x="69450" y="72857"/>
            <a:ext cx="4430542" cy="3322907"/>
          </a:xfrm>
          <a:prstGeom prst="rect">
            <a:avLst/>
          </a:prstGeom>
        </p:spPr>
      </p:pic>
      <p:pic>
        <p:nvPicPr>
          <p:cNvPr id="20" name="Picture 19" descr="TURKEY-ANTALYA-2008 074.jpg"/>
          <p:cNvPicPr>
            <a:picLocks noChangeAspect="1"/>
          </p:cNvPicPr>
          <p:nvPr/>
        </p:nvPicPr>
        <p:blipFill>
          <a:blip r:embed="rId4" cstate="print"/>
          <a:stretch>
            <a:fillRect/>
          </a:stretch>
        </p:blipFill>
        <p:spPr>
          <a:xfrm>
            <a:off x="4583574" y="57875"/>
            <a:ext cx="4479400" cy="3359550"/>
          </a:xfrm>
          <a:prstGeom prst="rect">
            <a:avLst/>
          </a:prstGeom>
        </p:spPr>
      </p:pic>
      <p:sp>
        <p:nvSpPr>
          <p:cNvPr id="21" name="TextBox 20"/>
          <p:cNvSpPr txBox="1"/>
          <p:nvPr/>
        </p:nvSpPr>
        <p:spPr>
          <a:xfrm>
            <a:off x="179512" y="188640"/>
            <a:ext cx="4320480" cy="369332"/>
          </a:xfrm>
          <a:prstGeom prst="rect">
            <a:avLst/>
          </a:prstGeom>
          <a:solidFill>
            <a:srgbClr val="336600"/>
          </a:solidFill>
        </p:spPr>
        <p:txBody>
          <a:bodyPr wrap="square" rtlCol="0">
            <a:spAutoFit/>
          </a:bodyPr>
          <a:lstStyle/>
          <a:p>
            <a:r>
              <a:rPr lang="en-US" dirty="0" smtClean="0"/>
              <a:t>Automated control of a sowing machine</a:t>
            </a:r>
            <a:endParaRPr lang="el-GR" dirty="0"/>
          </a:p>
        </p:txBody>
      </p:sp>
      <p:sp>
        <p:nvSpPr>
          <p:cNvPr id="22" name="TextBox 21"/>
          <p:cNvSpPr txBox="1"/>
          <p:nvPr/>
        </p:nvSpPr>
        <p:spPr>
          <a:xfrm>
            <a:off x="4810562" y="130765"/>
            <a:ext cx="3897893" cy="369332"/>
          </a:xfrm>
          <a:prstGeom prst="rect">
            <a:avLst/>
          </a:prstGeom>
          <a:solidFill>
            <a:srgbClr val="336600"/>
          </a:solidFill>
        </p:spPr>
        <p:txBody>
          <a:bodyPr wrap="square" rtlCol="0">
            <a:spAutoFit/>
          </a:bodyPr>
          <a:lstStyle/>
          <a:p>
            <a:r>
              <a:rPr lang="en-US" dirty="0" smtClean="0"/>
              <a:t>Irrigation of seedlings in a nursery</a:t>
            </a:r>
            <a:endParaRPr lang="el-GR" dirty="0"/>
          </a:p>
        </p:txBody>
      </p:sp>
      <p:sp>
        <p:nvSpPr>
          <p:cNvPr id="23" name="TextBox 22"/>
          <p:cNvSpPr txBox="1"/>
          <p:nvPr/>
        </p:nvSpPr>
        <p:spPr>
          <a:xfrm>
            <a:off x="538337" y="3501008"/>
            <a:ext cx="3574692" cy="369332"/>
          </a:xfrm>
          <a:prstGeom prst="rect">
            <a:avLst/>
          </a:prstGeom>
          <a:solidFill>
            <a:srgbClr val="336600"/>
          </a:solidFill>
        </p:spPr>
        <p:txBody>
          <a:bodyPr wrap="square" rtlCol="0">
            <a:spAutoFit/>
          </a:bodyPr>
          <a:lstStyle/>
          <a:p>
            <a:r>
              <a:rPr lang="en-US" dirty="0" smtClean="0"/>
              <a:t>Seedlings on benches</a:t>
            </a:r>
            <a:endParaRPr lang="el-GR" dirty="0"/>
          </a:p>
        </p:txBody>
      </p:sp>
      <p:pic>
        <p:nvPicPr>
          <p:cNvPr id="26" name="Picture 25" descr="TURKEY-ANTALYA-2008 062.jpg"/>
          <p:cNvPicPr>
            <a:picLocks noChangeAspect="1"/>
          </p:cNvPicPr>
          <p:nvPr/>
        </p:nvPicPr>
        <p:blipFill>
          <a:blip r:embed="rId5" cstate="print"/>
          <a:stretch>
            <a:fillRect/>
          </a:stretch>
        </p:blipFill>
        <p:spPr>
          <a:xfrm>
            <a:off x="4598561" y="3454708"/>
            <a:ext cx="4475989" cy="3356992"/>
          </a:xfrm>
          <a:prstGeom prst="rect">
            <a:avLst/>
          </a:prstGeom>
        </p:spPr>
      </p:pic>
      <p:sp>
        <p:nvSpPr>
          <p:cNvPr id="27" name="TextBox 26"/>
          <p:cNvSpPr txBox="1"/>
          <p:nvPr/>
        </p:nvSpPr>
        <p:spPr>
          <a:xfrm>
            <a:off x="5222758" y="3489433"/>
            <a:ext cx="3096344" cy="646331"/>
          </a:xfrm>
          <a:prstGeom prst="rect">
            <a:avLst/>
          </a:prstGeom>
          <a:solidFill>
            <a:srgbClr val="336600"/>
          </a:solidFill>
        </p:spPr>
        <p:txBody>
          <a:bodyPr wrap="square" rtlCol="0">
            <a:spAutoFit/>
          </a:bodyPr>
          <a:lstStyle/>
          <a:p>
            <a:r>
              <a:rPr lang="en-US" dirty="0" smtClean="0"/>
              <a:t>Machinery for automated sowing in seedling trays</a:t>
            </a:r>
            <a:endParaRPr lang="el-GR" dirty="0"/>
          </a:p>
        </p:txBody>
      </p:sp>
    </p:spTree>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1566</TotalTime>
  <Words>422</Words>
  <Application>Microsoft Office PowerPoint</Application>
  <PresentationFormat>On-screen Show (4:3)</PresentationFormat>
  <Paragraphs>77</Paragraphs>
  <Slides>23</Slides>
  <Notes>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23</vt:i4>
      </vt:variant>
    </vt:vector>
  </HeadingPairs>
  <TitlesOfParts>
    <vt:vector size="29" baseType="lpstr">
      <vt:lpstr>Arial</vt:lpstr>
      <vt:lpstr>Calibri</vt:lpstr>
      <vt:lpstr>Tahoma</vt:lpstr>
      <vt:lpstr>Wingdings</vt:lpstr>
      <vt:lpstr>Θέμα του Office</vt:lpstr>
      <vt:lpstr>Office Theme</vt:lpstr>
      <vt:lpstr>PowerPoint Presentation</vt:lpstr>
      <vt:lpstr>PowerPoint Presentation</vt:lpstr>
      <vt:lpstr>Soil tillage</vt:lpstr>
      <vt:lpstr>ROTATION</vt:lpstr>
      <vt:lpstr>Objectives</vt:lpstr>
      <vt:lpstr>PowerPoint Presentation</vt:lpstr>
      <vt:lpstr>Sowing in nurseries</vt:lpstr>
      <vt:lpstr>PowerPoint Presentation</vt:lpstr>
      <vt:lpstr>PowerPoint Presentation</vt:lpstr>
      <vt:lpstr>PowerPoint Presentation</vt:lpstr>
      <vt:lpstr>Germination chamber in a nursery</vt:lpstr>
      <vt:lpstr>Transplanting</vt:lpstr>
      <vt:lpstr>Soil mulching</vt:lpstr>
      <vt:lpstr>Objectives</vt:lpstr>
      <vt:lpstr>Mulching materials</vt:lpstr>
      <vt:lpstr>Mulching in potato and watermelon crops</vt:lpstr>
      <vt:lpstr>Cultivation of vegetables in low tunnels</vt:lpstr>
      <vt:lpstr>Melon in low tunnel</vt:lpstr>
      <vt:lpstr>Use of bumble bees for pollination in greenhouses</vt:lpstr>
      <vt:lpstr>PowerPoint Presentation</vt:lpstr>
      <vt:lpstr>Irrigation of vegetables </vt:lpstr>
      <vt:lpstr>Sprinkler irrigation</vt:lpstr>
      <vt:lpstr>Drip irrigation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current situation of greenhouse production in Greece and the upcoming demand to dispense with the use of methyl bromide By Dimitrios SavvasFaculty of Agricultural Technology, T.E.I. of Epirus, P.O. Box 110, Arta 47100, Greece</dc:title>
  <dc:creator>dw</dc:creator>
  <cp:lastModifiedBy>Dimitris Savvas</cp:lastModifiedBy>
  <cp:revision>101</cp:revision>
  <dcterms:created xsi:type="dcterms:W3CDTF">2004-03-24T20:05:03Z</dcterms:created>
  <dcterms:modified xsi:type="dcterms:W3CDTF">2020-04-05T19:43:55Z</dcterms:modified>
</cp:coreProperties>
</file>