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8" r:id="rId2"/>
    <p:sldId id="260" r:id="rId3"/>
    <p:sldId id="437" r:id="rId4"/>
    <p:sldId id="438" r:id="rId5"/>
    <p:sldId id="473" r:id="rId6"/>
    <p:sldId id="474" r:id="rId7"/>
    <p:sldId id="477" r:id="rId8"/>
    <p:sldId id="478" r:id="rId9"/>
    <p:sldId id="475" r:id="rId10"/>
    <p:sldId id="476" r:id="rId11"/>
    <p:sldId id="479" r:id="rId12"/>
    <p:sldId id="481" r:id="rId13"/>
    <p:sldId id="480" r:id="rId14"/>
    <p:sldId id="386" r:id="rId15"/>
    <p:sldId id="383" r:id="rId16"/>
    <p:sldId id="387" r:id="rId17"/>
    <p:sldId id="482" r:id="rId18"/>
    <p:sldId id="483" r:id="rId19"/>
    <p:sldId id="369" r:id="rId20"/>
    <p:sldId id="427" r:id="rId21"/>
    <p:sldId id="470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Στυλ με θέμα 1 - Έμφαση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Φωτεινό στυλ 1 - Έμφαση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Μεσαίο στυλ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Μεσαίο στυλ 2 - Έμφαση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581" autoAdjust="0"/>
  </p:normalViewPr>
  <p:slideViewPr>
    <p:cSldViewPr>
      <p:cViewPr varScale="1">
        <p:scale>
          <a:sx n="88" d="100"/>
          <a:sy n="88" d="100"/>
        </p:scale>
        <p:origin x="21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4FE0E7-60B6-4097-8541-530766C08FF1}" type="doc">
      <dgm:prSet loTypeId="urn:diagrams.loki3.com/VaryingWidthList+Icon" loCatId="officeonline" qsTypeId="urn:microsoft.com/office/officeart/2005/8/quickstyle/3d3" qsCatId="3D" csTypeId="urn:microsoft.com/office/officeart/2005/8/colors/accent3_3" csCatId="accent3"/>
      <dgm:spPr/>
      <dgm:t>
        <a:bodyPr/>
        <a:lstStyle/>
        <a:p>
          <a:endParaRPr lang="el-GR"/>
        </a:p>
      </dgm:t>
    </dgm:pt>
    <dgm:pt modelId="{8DC66AD1-4C04-4907-954D-FFA535160247}">
      <dgm:prSet/>
      <dgm:spPr/>
      <dgm:t>
        <a:bodyPr/>
        <a:lstStyle/>
        <a:p>
          <a:pPr rtl="0"/>
          <a:r>
            <a:rPr lang="en-US" smtClean="0"/>
            <a:t>Grafting methods applicable for herbaceous grafting</a:t>
          </a:r>
          <a:endParaRPr lang="el-GR"/>
        </a:p>
      </dgm:t>
    </dgm:pt>
    <dgm:pt modelId="{CC90921F-4469-46A2-ACDA-4DEB4341E31E}" type="parTrans" cxnId="{DE565622-9E50-479D-8C6F-535DCDBC6D0F}">
      <dgm:prSet/>
      <dgm:spPr/>
      <dgm:t>
        <a:bodyPr/>
        <a:lstStyle/>
        <a:p>
          <a:endParaRPr lang="el-GR"/>
        </a:p>
      </dgm:t>
    </dgm:pt>
    <dgm:pt modelId="{E7B2AC12-A41E-4831-B155-367B77CC1948}" type="sibTrans" cxnId="{DE565622-9E50-479D-8C6F-535DCDBC6D0F}">
      <dgm:prSet/>
      <dgm:spPr/>
      <dgm:t>
        <a:bodyPr/>
        <a:lstStyle/>
        <a:p>
          <a:endParaRPr lang="el-GR"/>
        </a:p>
      </dgm:t>
    </dgm:pt>
    <dgm:pt modelId="{B3FD0579-0DC3-4D08-95CC-CA9BACB41301}" type="pres">
      <dgm:prSet presAssocID="{B64FE0E7-60B6-4097-8541-530766C08FF1}" presName="Name0" presStyleCnt="0">
        <dgm:presLayoutVars>
          <dgm:resizeHandles/>
        </dgm:presLayoutVars>
      </dgm:prSet>
      <dgm:spPr/>
      <dgm:t>
        <a:bodyPr/>
        <a:lstStyle/>
        <a:p>
          <a:endParaRPr lang="el-GR"/>
        </a:p>
      </dgm:t>
    </dgm:pt>
    <dgm:pt modelId="{AEBF6FBD-6951-47BB-90ED-E875DB46C658}" type="pres">
      <dgm:prSet presAssocID="{8DC66AD1-4C04-4907-954D-FFA53516024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23ACA4F-A89A-412F-BB86-0C3E19EDD191}" type="presOf" srcId="{B64FE0E7-60B6-4097-8541-530766C08FF1}" destId="{B3FD0579-0DC3-4D08-95CC-CA9BACB41301}" srcOrd="0" destOrd="0" presId="urn:diagrams.loki3.com/VaryingWidthList+Icon"/>
    <dgm:cxn modelId="{DE565622-9E50-479D-8C6F-535DCDBC6D0F}" srcId="{B64FE0E7-60B6-4097-8541-530766C08FF1}" destId="{8DC66AD1-4C04-4907-954D-FFA535160247}" srcOrd="0" destOrd="0" parTransId="{CC90921F-4469-46A2-ACDA-4DEB4341E31E}" sibTransId="{E7B2AC12-A41E-4831-B155-367B77CC1948}"/>
    <dgm:cxn modelId="{DFD14D0C-AC9D-41A0-950D-F53446D4CC05}" type="presOf" srcId="{8DC66AD1-4C04-4907-954D-FFA535160247}" destId="{AEBF6FBD-6951-47BB-90ED-E875DB46C658}" srcOrd="0" destOrd="0" presId="urn:diagrams.loki3.com/VaryingWidthList+Icon"/>
    <dgm:cxn modelId="{7B6F16CA-71BE-4F25-B3F1-49CFF069D8CF}" type="presParOf" srcId="{B3FD0579-0DC3-4D08-95CC-CA9BACB41301}" destId="{AEBF6FBD-6951-47BB-90ED-E875DB46C658}" srcOrd="0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4FE0E7-60B6-4097-8541-530766C08FF1}" type="doc">
      <dgm:prSet loTypeId="urn:diagrams.loki3.com/VaryingWidthList+Icon" loCatId="officeonline" qsTypeId="urn:microsoft.com/office/officeart/2005/8/quickstyle/3d3" qsCatId="3D" csTypeId="urn:microsoft.com/office/officeart/2005/8/colors/accent3_3" csCatId="accent3" phldr="1"/>
      <dgm:spPr/>
      <dgm:t>
        <a:bodyPr/>
        <a:lstStyle/>
        <a:p>
          <a:endParaRPr lang="el-GR"/>
        </a:p>
      </dgm:t>
    </dgm:pt>
    <dgm:pt modelId="{8DC66AD1-4C04-4907-954D-FFA535160247}">
      <dgm:prSet/>
      <dgm:spPr/>
      <dgm:t>
        <a:bodyPr/>
        <a:lstStyle/>
        <a:p>
          <a:pPr rtl="0"/>
          <a:r>
            <a:rPr lang="en-US" dirty="0" smtClean="0"/>
            <a:t>Grafting Union Formation</a:t>
          </a:r>
          <a:endParaRPr lang="el-GR" dirty="0"/>
        </a:p>
      </dgm:t>
    </dgm:pt>
    <dgm:pt modelId="{CC90921F-4469-46A2-ACDA-4DEB4341E31E}" type="parTrans" cxnId="{DE565622-9E50-479D-8C6F-535DCDBC6D0F}">
      <dgm:prSet/>
      <dgm:spPr/>
      <dgm:t>
        <a:bodyPr/>
        <a:lstStyle/>
        <a:p>
          <a:endParaRPr lang="el-GR"/>
        </a:p>
      </dgm:t>
    </dgm:pt>
    <dgm:pt modelId="{E7B2AC12-A41E-4831-B155-367B77CC1948}" type="sibTrans" cxnId="{DE565622-9E50-479D-8C6F-535DCDBC6D0F}">
      <dgm:prSet/>
      <dgm:spPr/>
      <dgm:t>
        <a:bodyPr/>
        <a:lstStyle/>
        <a:p>
          <a:endParaRPr lang="el-GR"/>
        </a:p>
      </dgm:t>
    </dgm:pt>
    <dgm:pt modelId="{B3FD0579-0DC3-4D08-95CC-CA9BACB41301}" type="pres">
      <dgm:prSet presAssocID="{B64FE0E7-60B6-4097-8541-530766C08FF1}" presName="Name0" presStyleCnt="0">
        <dgm:presLayoutVars>
          <dgm:resizeHandles/>
        </dgm:presLayoutVars>
      </dgm:prSet>
      <dgm:spPr/>
      <dgm:t>
        <a:bodyPr/>
        <a:lstStyle/>
        <a:p>
          <a:endParaRPr lang="el-GR"/>
        </a:p>
      </dgm:t>
    </dgm:pt>
    <dgm:pt modelId="{AEBF6FBD-6951-47BB-90ED-E875DB46C658}" type="pres">
      <dgm:prSet presAssocID="{8DC66AD1-4C04-4907-954D-FFA53516024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E565622-9E50-479D-8C6F-535DCDBC6D0F}" srcId="{B64FE0E7-60B6-4097-8541-530766C08FF1}" destId="{8DC66AD1-4C04-4907-954D-FFA535160247}" srcOrd="0" destOrd="0" parTransId="{CC90921F-4469-46A2-ACDA-4DEB4341E31E}" sibTransId="{E7B2AC12-A41E-4831-B155-367B77CC1948}"/>
    <dgm:cxn modelId="{1BBC8251-13C5-4CAE-AF6C-1C5FCDAEE240}" type="presOf" srcId="{B64FE0E7-60B6-4097-8541-530766C08FF1}" destId="{B3FD0579-0DC3-4D08-95CC-CA9BACB41301}" srcOrd="0" destOrd="0" presId="urn:diagrams.loki3.com/VaryingWidthList+Icon"/>
    <dgm:cxn modelId="{86DC8997-98D2-43DC-81D9-D7CC43A07405}" type="presOf" srcId="{8DC66AD1-4C04-4907-954D-FFA535160247}" destId="{AEBF6FBD-6951-47BB-90ED-E875DB46C658}" srcOrd="0" destOrd="0" presId="urn:diagrams.loki3.com/VaryingWidthList+Icon"/>
    <dgm:cxn modelId="{38E71E5E-AC21-4486-BFAD-BBA4A35F088D}" type="presParOf" srcId="{B3FD0579-0DC3-4D08-95CC-CA9BACB41301}" destId="{AEBF6FBD-6951-47BB-90ED-E875DB46C658}" srcOrd="0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F1AE4B-A454-4811-BBAC-8CE90DAA5F7F}" type="doc">
      <dgm:prSet loTypeId="urn:microsoft.com/office/officeart/2005/8/layout/orgChart1" loCatId="hierarchy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E7498768-2443-4886-A941-D79AF4FE6DED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A low or incorrect callus formation between the rootstock and scion could lead to</a:t>
          </a:r>
          <a:endParaRPr lang="el-GR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A835DCD-A950-4DAE-B568-74C0A2AFDDE8}" type="parTrans" cxnId="{9CD276AC-BC9E-4E32-96C9-EDA9D62CFE0C}">
      <dgm:prSet/>
      <dgm:spPr/>
      <dgm:t>
        <a:bodyPr/>
        <a:lstStyle/>
        <a:p>
          <a:endParaRPr lang="el-GR" sz="1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6733DDA-91C2-4567-A947-4DFC9B90179F}" type="sibTrans" cxnId="{9CD276AC-BC9E-4E32-96C9-EDA9D62CFE0C}">
      <dgm:prSet/>
      <dgm:spPr/>
      <dgm:t>
        <a:bodyPr/>
        <a:lstStyle/>
        <a:p>
          <a:endParaRPr lang="el-GR" sz="1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176FD44-92D0-4B2A-9A92-8FCA70074BD2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defoliation </a:t>
          </a:r>
          <a:endParaRPr lang="el-GR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31E407A-0184-4981-87EA-ACF10C84D611}" type="parTrans" cxnId="{E915550E-CF70-420F-B6B0-A8C06C8C819A}">
      <dgm:prSet/>
      <dgm:spPr/>
      <dgm:t>
        <a:bodyPr/>
        <a:lstStyle/>
        <a:p>
          <a:endParaRPr lang="el-GR" sz="1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9D2C94-7B11-4B27-8202-45CF288C27F5}" type="sibTrans" cxnId="{E915550E-CF70-420F-B6B0-A8C06C8C819A}">
      <dgm:prSet/>
      <dgm:spPr/>
      <dgm:t>
        <a:bodyPr/>
        <a:lstStyle/>
        <a:p>
          <a:endParaRPr lang="el-GR" sz="1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6E1F60A-2342-4FCA-935E-4F4C73CDEE81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reduction of scion growth</a:t>
          </a:r>
          <a:endParaRPr lang="el-GR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A74ED6A-5CF2-461F-8940-EA1111AF72C1}" type="parTrans" cxnId="{74B1FCCB-CD13-4319-B57D-306B0CFD6EBD}">
      <dgm:prSet/>
      <dgm:spPr/>
      <dgm:t>
        <a:bodyPr/>
        <a:lstStyle/>
        <a:p>
          <a:endParaRPr lang="el-GR" sz="1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AEA35D1-C99E-4791-B6EA-01876C35F8B3}" type="sibTrans" cxnId="{74B1FCCB-CD13-4319-B57D-306B0CFD6EBD}">
      <dgm:prSet/>
      <dgm:spPr/>
      <dgm:t>
        <a:bodyPr/>
        <a:lstStyle/>
        <a:p>
          <a:endParaRPr lang="el-GR" sz="1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730733B-921E-4DAE-8483-4FB072B3DCFC}">
      <dgm:prSet custT="1"/>
      <dgm:spPr/>
      <dgm:t>
        <a:bodyPr/>
        <a:lstStyle/>
        <a:p>
          <a:pPr rtl="0"/>
          <a:r>
            <a: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low survival of grafted plants </a:t>
          </a:r>
          <a:endParaRPr lang="el-GR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9CC3F772-CE49-4899-8BF1-91CBF6EE3249}" type="parTrans" cxnId="{D7D48031-3505-4467-A1A2-475780B4E8DF}">
      <dgm:prSet/>
      <dgm:spPr/>
      <dgm:t>
        <a:bodyPr/>
        <a:lstStyle/>
        <a:p>
          <a:endParaRPr lang="el-GR" sz="1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D33EEB9-8374-400D-A506-8580315F4981}" type="sibTrans" cxnId="{D7D48031-3505-4467-A1A2-475780B4E8DF}">
      <dgm:prSet/>
      <dgm:spPr/>
      <dgm:t>
        <a:bodyPr/>
        <a:lstStyle/>
        <a:p>
          <a:endParaRPr lang="el-GR" sz="1800" b="1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9003DE7-5E56-475F-9CBD-84217E0CA6E3}" type="pres">
      <dgm:prSet presAssocID="{4FF1AE4B-A454-4811-BBAC-8CE90DAA5F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7B82881-F034-433D-B4E8-833D72D4483F}" type="pres">
      <dgm:prSet presAssocID="{E7498768-2443-4886-A941-D79AF4FE6DED}" presName="hierRoot1" presStyleCnt="0">
        <dgm:presLayoutVars>
          <dgm:hierBranch val="init"/>
        </dgm:presLayoutVars>
      </dgm:prSet>
      <dgm:spPr/>
    </dgm:pt>
    <dgm:pt modelId="{446D9D8F-9CF8-4231-A7FF-6DB82744CC8A}" type="pres">
      <dgm:prSet presAssocID="{E7498768-2443-4886-A941-D79AF4FE6DED}" presName="rootComposite1" presStyleCnt="0"/>
      <dgm:spPr/>
    </dgm:pt>
    <dgm:pt modelId="{CFA9C893-56C3-4757-9B38-27486A014D81}" type="pres">
      <dgm:prSet presAssocID="{E7498768-2443-4886-A941-D79AF4FE6DED}" presName="rootText1" presStyleLbl="node0" presStyleIdx="0" presStyleCnt="1" custScaleX="283984" custScaleY="12063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5F0853B-33A1-479B-A178-5640A595DF2C}" type="pres">
      <dgm:prSet presAssocID="{E7498768-2443-4886-A941-D79AF4FE6DED}" presName="rootConnector1" presStyleLbl="node1" presStyleIdx="0" presStyleCnt="0"/>
      <dgm:spPr/>
      <dgm:t>
        <a:bodyPr/>
        <a:lstStyle/>
        <a:p>
          <a:endParaRPr lang="el-GR"/>
        </a:p>
      </dgm:t>
    </dgm:pt>
    <dgm:pt modelId="{10179817-299C-4D97-B772-AA381FBB01F6}" type="pres">
      <dgm:prSet presAssocID="{E7498768-2443-4886-A941-D79AF4FE6DED}" presName="hierChild2" presStyleCnt="0"/>
      <dgm:spPr/>
    </dgm:pt>
    <dgm:pt modelId="{878BD7F7-06F3-4027-98B3-4DAE166C3DC2}" type="pres">
      <dgm:prSet presAssocID="{831E407A-0184-4981-87EA-ACF10C84D611}" presName="Name37" presStyleLbl="parChTrans1D2" presStyleIdx="0" presStyleCnt="3"/>
      <dgm:spPr/>
      <dgm:t>
        <a:bodyPr/>
        <a:lstStyle/>
        <a:p>
          <a:endParaRPr lang="el-GR"/>
        </a:p>
      </dgm:t>
    </dgm:pt>
    <dgm:pt modelId="{781FFEF5-9DB9-47F2-9D29-B89B775E556E}" type="pres">
      <dgm:prSet presAssocID="{C176FD44-92D0-4B2A-9A92-8FCA70074BD2}" presName="hierRoot2" presStyleCnt="0">
        <dgm:presLayoutVars>
          <dgm:hierBranch val="init"/>
        </dgm:presLayoutVars>
      </dgm:prSet>
      <dgm:spPr/>
    </dgm:pt>
    <dgm:pt modelId="{09E5653A-BB3F-4DB1-BDD4-CFD93424C653}" type="pres">
      <dgm:prSet presAssocID="{C176FD44-92D0-4B2A-9A92-8FCA70074BD2}" presName="rootComposite" presStyleCnt="0"/>
      <dgm:spPr/>
    </dgm:pt>
    <dgm:pt modelId="{27F9DF74-1F22-44F6-A363-5D2EB4930A14}" type="pres">
      <dgm:prSet presAssocID="{C176FD44-92D0-4B2A-9A92-8FCA70074BD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E31EB34-125F-429C-ACC6-BA191551E0EB}" type="pres">
      <dgm:prSet presAssocID="{C176FD44-92D0-4B2A-9A92-8FCA70074BD2}" presName="rootConnector" presStyleLbl="node2" presStyleIdx="0" presStyleCnt="3"/>
      <dgm:spPr/>
      <dgm:t>
        <a:bodyPr/>
        <a:lstStyle/>
        <a:p>
          <a:endParaRPr lang="el-GR"/>
        </a:p>
      </dgm:t>
    </dgm:pt>
    <dgm:pt modelId="{08C0F80D-7DEA-4BA3-B4D1-95380A9F3C64}" type="pres">
      <dgm:prSet presAssocID="{C176FD44-92D0-4B2A-9A92-8FCA70074BD2}" presName="hierChild4" presStyleCnt="0"/>
      <dgm:spPr/>
    </dgm:pt>
    <dgm:pt modelId="{8D96C829-009F-4311-863A-B2D0413A7EEF}" type="pres">
      <dgm:prSet presAssocID="{C176FD44-92D0-4B2A-9A92-8FCA70074BD2}" presName="hierChild5" presStyleCnt="0"/>
      <dgm:spPr/>
    </dgm:pt>
    <dgm:pt modelId="{E09B4597-A0D3-45A6-AEE1-00EC62044C06}" type="pres">
      <dgm:prSet presAssocID="{3A74ED6A-5CF2-461F-8940-EA1111AF72C1}" presName="Name37" presStyleLbl="parChTrans1D2" presStyleIdx="1" presStyleCnt="3"/>
      <dgm:spPr/>
      <dgm:t>
        <a:bodyPr/>
        <a:lstStyle/>
        <a:p>
          <a:endParaRPr lang="el-GR"/>
        </a:p>
      </dgm:t>
    </dgm:pt>
    <dgm:pt modelId="{CE8C105E-5DB4-43AE-8314-6723F86E95C6}" type="pres">
      <dgm:prSet presAssocID="{D6E1F60A-2342-4FCA-935E-4F4C73CDEE81}" presName="hierRoot2" presStyleCnt="0">
        <dgm:presLayoutVars>
          <dgm:hierBranch val="init"/>
        </dgm:presLayoutVars>
      </dgm:prSet>
      <dgm:spPr/>
    </dgm:pt>
    <dgm:pt modelId="{8C8CF951-92E1-4F2E-8A6C-73E975B68AD2}" type="pres">
      <dgm:prSet presAssocID="{D6E1F60A-2342-4FCA-935E-4F4C73CDEE81}" presName="rootComposite" presStyleCnt="0"/>
      <dgm:spPr/>
    </dgm:pt>
    <dgm:pt modelId="{F8FDD50F-6B24-4D4B-9746-2FA7799BC400}" type="pres">
      <dgm:prSet presAssocID="{D6E1F60A-2342-4FCA-935E-4F4C73CDEE8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73AE54E-3EF5-4A7D-A814-469268A9989C}" type="pres">
      <dgm:prSet presAssocID="{D6E1F60A-2342-4FCA-935E-4F4C73CDEE81}" presName="rootConnector" presStyleLbl="node2" presStyleIdx="1" presStyleCnt="3"/>
      <dgm:spPr/>
      <dgm:t>
        <a:bodyPr/>
        <a:lstStyle/>
        <a:p>
          <a:endParaRPr lang="el-GR"/>
        </a:p>
      </dgm:t>
    </dgm:pt>
    <dgm:pt modelId="{95A57B42-FEE3-450D-920A-44FB759B7BC7}" type="pres">
      <dgm:prSet presAssocID="{D6E1F60A-2342-4FCA-935E-4F4C73CDEE81}" presName="hierChild4" presStyleCnt="0"/>
      <dgm:spPr/>
    </dgm:pt>
    <dgm:pt modelId="{683E6068-007E-44C8-AD29-98695A147C7A}" type="pres">
      <dgm:prSet presAssocID="{D6E1F60A-2342-4FCA-935E-4F4C73CDEE81}" presName="hierChild5" presStyleCnt="0"/>
      <dgm:spPr/>
    </dgm:pt>
    <dgm:pt modelId="{3265A82D-12F9-44E2-A799-F07751B4BFE4}" type="pres">
      <dgm:prSet presAssocID="{9CC3F772-CE49-4899-8BF1-91CBF6EE3249}" presName="Name37" presStyleLbl="parChTrans1D2" presStyleIdx="2" presStyleCnt="3"/>
      <dgm:spPr/>
      <dgm:t>
        <a:bodyPr/>
        <a:lstStyle/>
        <a:p>
          <a:endParaRPr lang="el-GR"/>
        </a:p>
      </dgm:t>
    </dgm:pt>
    <dgm:pt modelId="{6AE55DF8-A8F8-4EE5-B5F2-D1249E8C225D}" type="pres">
      <dgm:prSet presAssocID="{3730733B-921E-4DAE-8483-4FB072B3DCFC}" presName="hierRoot2" presStyleCnt="0">
        <dgm:presLayoutVars>
          <dgm:hierBranch val="init"/>
        </dgm:presLayoutVars>
      </dgm:prSet>
      <dgm:spPr/>
    </dgm:pt>
    <dgm:pt modelId="{CFCB9425-50D7-403E-AB6C-D0E1B87CB21C}" type="pres">
      <dgm:prSet presAssocID="{3730733B-921E-4DAE-8483-4FB072B3DCFC}" presName="rootComposite" presStyleCnt="0"/>
      <dgm:spPr/>
    </dgm:pt>
    <dgm:pt modelId="{6451B8B7-0C73-48ED-BA8B-9CE58DC49638}" type="pres">
      <dgm:prSet presAssocID="{3730733B-921E-4DAE-8483-4FB072B3DCF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16A66A9-8BF6-4C32-B348-2019C1756710}" type="pres">
      <dgm:prSet presAssocID="{3730733B-921E-4DAE-8483-4FB072B3DCFC}" presName="rootConnector" presStyleLbl="node2" presStyleIdx="2" presStyleCnt="3"/>
      <dgm:spPr/>
      <dgm:t>
        <a:bodyPr/>
        <a:lstStyle/>
        <a:p>
          <a:endParaRPr lang="el-GR"/>
        </a:p>
      </dgm:t>
    </dgm:pt>
    <dgm:pt modelId="{B3316A78-B0B1-4EC0-9DF5-C8C36554C414}" type="pres">
      <dgm:prSet presAssocID="{3730733B-921E-4DAE-8483-4FB072B3DCFC}" presName="hierChild4" presStyleCnt="0"/>
      <dgm:spPr/>
    </dgm:pt>
    <dgm:pt modelId="{0A621E97-254E-44D4-A6C2-9DA3C36AD369}" type="pres">
      <dgm:prSet presAssocID="{3730733B-921E-4DAE-8483-4FB072B3DCFC}" presName="hierChild5" presStyleCnt="0"/>
      <dgm:spPr/>
    </dgm:pt>
    <dgm:pt modelId="{93DF0051-814C-434A-B718-9EFF0C544228}" type="pres">
      <dgm:prSet presAssocID="{E7498768-2443-4886-A941-D79AF4FE6DED}" presName="hierChild3" presStyleCnt="0"/>
      <dgm:spPr/>
    </dgm:pt>
  </dgm:ptLst>
  <dgm:cxnLst>
    <dgm:cxn modelId="{9CD276AC-BC9E-4E32-96C9-EDA9D62CFE0C}" srcId="{4FF1AE4B-A454-4811-BBAC-8CE90DAA5F7F}" destId="{E7498768-2443-4886-A941-D79AF4FE6DED}" srcOrd="0" destOrd="0" parTransId="{AA835DCD-A950-4DAE-B568-74C0A2AFDDE8}" sibTransId="{B6733DDA-91C2-4567-A947-4DFC9B90179F}"/>
    <dgm:cxn modelId="{00755D95-9846-4B7C-BCC3-52FA88011D32}" type="presOf" srcId="{4FF1AE4B-A454-4811-BBAC-8CE90DAA5F7F}" destId="{B9003DE7-5E56-475F-9CBD-84217E0CA6E3}" srcOrd="0" destOrd="0" presId="urn:microsoft.com/office/officeart/2005/8/layout/orgChart1"/>
    <dgm:cxn modelId="{2A1D8C9E-595E-4955-9D20-5583977C9E02}" type="presOf" srcId="{3730733B-921E-4DAE-8483-4FB072B3DCFC}" destId="{6451B8B7-0C73-48ED-BA8B-9CE58DC49638}" srcOrd="0" destOrd="0" presId="urn:microsoft.com/office/officeart/2005/8/layout/orgChart1"/>
    <dgm:cxn modelId="{901E5DEB-AEB9-4D02-8606-1E16E46A06B7}" type="presOf" srcId="{E7498768-2443-4886-A941-D79AF4FE6DED}" destId="{95F0853B-33A1-479B-A178-5640A595DF2C}" srcOrd="1" destOrd="0" presId="urn:microsoft.com/office/officeart/2005/8/layout/orgChart1"/>
    <dgm:cxn modelId="{C107DB1D-9AB7-42C1-8695-C90551FE4414}" type="presOf" srcId="{831E407A-0184-4981-87EA-ACF10C84D611}" destId="{878BD7F7-06F3-4027-98B3-4DAE166C3DC2}" srcOrd="0" destOrd="0" presId="urn:microsoft.com/office/officeart/2005/8/layout/orgChart1"/>
    <dgm:cxn modelId="{1B6BC771-594B-437B-B609-9297D494A426}" type="presOf" srcId="{3A74ED6A-5CF2-461F-8940-EA1111AF72C1}" destId="{E09B4597-A0D3-45A6-AEE1-00EC62044C06}" srcOrd="0" destOrd="0" presId="urn:microsoft.com/office/officeart/2005/8/layout/orgChart1"/>
    <dgm:cxn modelId="{D86F67D6-3FA6-484C-B602-0C6356E42A0A}" type="presOf" srcId="{9CC3F772-CE49-4899-8BF1-91CBF6EE3249}" destId="{3265A82D-12F9-44E2-A799-F07751B4BFE4}" srcOrd="0" destOrd="0" presId="urn:microsoft.com/office/officeart/2005/8/layout/orgChart1"/>
    <dgm:cxn modelId="{78A78B9B-207D-4367-B4B5-8A662CB50D80}" type="presOf" srcId="{3730733B-921E-4DAE-8483-4FB072B3DCFC}" destId="{516A66A9-8BF6-4C32-B348-2019C1756710}" srcOrd="1" destOrd="0" presId="urn:microsoft.com/office/officeart/2005/8/layout/orgChart1"/>
    <dgm:cxn modelId="{B3998F2E-A837-4848-97A3-3FEE788CE1E3}" type="presOf" srcId="{C176FD44-92D0-4B2A-9A92-8FCA70074BD2}" destId="{27F9DF74-1F22-44F6-A363-5D2EB4930A14}" srcOrd="0" destOrd="0" presId="urn:microsoft.com/office/officeart/2005/8/layout/orgChart1"/>
    <dgm:cxn modelId="{E8C433A1-421E-42CF-AA56-9089EEB999EE}" type="presOf" srcId="{E7498768-2443-4886-A941-D79AF4FE6DED}" destId="{CFA9C893-56C3-4757-9B38-27486A014D81}" srcOrd="0" destOrd="0" presId="urn:microsoft.com/office/officeart/2005/8/layout/orgChart1"/>
    <dgm:cxn modelId="{2B6C0197-EAD8-4DFB-8F18-72049FC22EF8}" type="presOf" srcId="{D6E1F60A-2342-4FCA-935E-4F4C73CDEE81}" destId="{F8FDD50F-6B24-4D4B-9746-2FA7799BC400}" srcOrd="0" destOrd="0" presId="urn:microsoft.com/office/officeart/2005/8/layout/orgChart1"/>
    <dgm:cxn modelId="{3D387B6C-5D71-4E1D-87FB-DEFB2CA3FF00}" type="presOf" srcId="{D6E1F60A-2342-4FCA-935E-4F4C73CDEE81}" destId="{E73AE54E-3EF5-4A7D-A814-469268A9989C}" srcOrd="1" destOrd="0" presId="urn:microsoft.com/office/officeart/2005/8/layout/orgChart1"/>
    <dgm:cxn modelId="{74B1FCCB-CD13-4319-B57D-306B0CFD6EBD}" srcId="{E7498768-2443-4886-A941-D79AF4FE6DED}" destId="{D6E1F60A-2342-4FCA-935E-4F4C73CDEE81}" srcOrd="1" destOrd="0" parTransId="{3A74ED6A-5CF2-461F-8940-EA1111AF72C1}" sibTransId="{1AEA35D1-C99E-4791-B6EA-01876C35F8B3}"/>
    <dgm:cxn modelId="{D7D48031-3505-4467-A1A2-475780B4E8DF}" srcId="{E7498768-2443-4886-A941-D79AF4FE6DED}" destId="{3730733B-921E-4DAE-8483-4FB072B3DCFC}" srcOrd="2" destOrd="0" parTransId="{9CC3F772-CE49-4899-8BF1-91CBF6EE3249}" sibTransId="{0D33EEB9-8374-400D-A506-8580315F4981}"/>
    <dgm:cxn modelId="{E915550E-CF70-420F-B6B0-A8C06C8C819A}" srcId="{E7498768-2443-4886-A941-D79AF4FE6DED}" destId="{C176FD44-92D0-4B2A-9A92-8FCA70074BD2}" srcOrd="0" destOrd="0" parTransId="{831E407A-0184-4981-87EA-ACF10C84D611}" sibTransId="{3D9D2C94-7B11-4B27-8202-45CF288C27F5}"/>
    <dgm:cxn modelId="{9E3ED5ED-24CB-4DB2-A43F-4927189AF21A}" type="presOf" srcId="{C176FD44-92D0-4B2A-9A92-8FCA70074BD2}" destId="{FE31EB34-125F-429C-ACC6-BA191551E0EB}" srcOrd="1" destOrd="0" presId="urn:microsoft.com/office/officeart/2005/8/layout/orgChart1"/>
    <dgm:cxn modelId="{83F3A8A5-20DC-4855-B2B2-CC353172C149}" type="presParOf" srcId="{B9003DE7-5E56-475F-9CBD-84217E0CA6E3}" destId="{57B82881-F034-433D-B4E8-833D72D4483F}" srcOrd="0" destOrd="0" presId="urn:microsoft.com/office/officeart/2005/8/layout/orgChart1"/>
    <dgm:cxn modelId="{7313708E-C0EE-4949-B1DD-49E3D236883F}" type="presParOf" srcId="{57B82881-F034-433D-B4E8-833D72D4483F}" destId="{446D9D8F-9CF8-4231-A7FF-6DB82744CC8A}" srcOrd="0" destOrd="0" presId="urn:microsoft.com/office/officeart/2005/8/layout/orgChart1"/>
    <dgm:cxn modelId="{715654F5-54D9-4032-8466-D1552F0EA6D7}" type="presParOf" srcId="{446D9D8F-9CF8-4231-A7FF-6DB82744CC8A}" destId="{CFA9C893-56C3-4757-9B38-27486A014D81}" srcOrd="0" destOrd="0" presId="urn:microsoft.com/office/officeart/2005/8/layout/orgChart1"/>
    <dgm:cxn modelId="{EA723D17-C995-4AD5-84EB-866791AA8165}" type="presParOf" srcId="{446D9D8F-9CF8-4231-A7FF-6DB82744CC8A}" destId="{95F0853B-33A1-479B-A178-5640A595DF2C}" srcOrd="1" destOrd="0" presId="urn:microsoft.com/office/officeart/2005/8/layout/orgChart1"/>
    <dgm:cxn modelId="{EBC246F9-440E-4CDB-9A88-5133A8D69E69}" type="presParOf" srcId="{57B82881-F034-433D-B4E8-833D72D4483F}" destId="{10179817-299C-4D97-B772-AA381FBB01F6}" srcOrd="1" destOrd="0" presId="urn:microsoft.com/office/officeart/2005/8/layout/orgChart1"/>
    <dgm:cxn modelId="{6713A9F0-2A3E-4A8C-A8D4-628B449F6DBD}" type="presParOf" srcId="{10179817-299C-4D97-B772-AA381FBB01F6}" destId="{878BD7F7-06F3-4027-98B3-4DAE166C3DC2}" srcOrd="0" destOrd="0" presId="urn:microsoft.com/office/officeart/2005/8/layout/orgChart1"/>
    <dgm:cxn modelId="{1A4D3FAF-C62F-49E1-A974-B7E601C6A151}" type="presParOf" srcId="{10179817-299C-4D97-B772-AA381FBB01F6}" destId="{781FFEF5-9DB9-47F2-9D29-B89B775E556E}" srcOrd="1" destOrd="0" presId="urn:microsoft.com/office/officeart/2005/8/layout/orgChart1"/>
    <dgm:cxn modelId="{E1AE5753-CDAE-4866-A14C-8BE55DBBB5C0}" type="presParOf" srcId="{781FFEF5-9DB9-47F2-9D29-B89B775E556E}" destId="{09E5653A-BB3F-4DB1-BDD4-CFD93424C653}" srcOrd="0" destOrd="0" presId="urn:microsoft.com/office/officeart/2005/8/layout/orgChart1"/>
    <dgm:cxn modelId="{6F8A7121-3435-4EBE-8597-5E0C3F9AC873}" type="presParOf" srcId="{09E5653A-BB3F-4DB1-BDD4-CFD93424C653}" destId="{27F9DF74-1F22-44F6-A363-5D2EB4930A14}" srcOrd="0" destOrd="0" presId="urn:microsoft.com/office/officeart/2005/8/layout/orgChart1"/>
    <dgm:cxn modelId="{221B4EAA-2F7D-4D33-89ED-5E7178D1A079}" type="presParOf" srcId="{09E5653A-BB3F-4DB1-BDD4-CFD93424C653}" destId="{FE31EB34-125F-429C-ACC6-BA191551E0EB}" srcOrd="1" destOrd="0" presId="urn:microsoft.com/office/officeart/2005/8/layout/orgChart1"/>
    <dgm:cxn modelId="{66037289-BF2F-4C4D-8E1A-BA32DDCCE081}" type="presParOf" srcId="{781FFEF5-9DB9-47F2-9D29-B89B775E556E}" destId="{08C0F80D-7DEA-4BA3-B4D1-95380A9F3C64}" srcOrd="1" destOrd="0" presId="urn:microsoft.com/office/officeart/2005/8/layout/orgChart1"/>
    <dgm:cxn modelId="{4E320D4E-0244-44ED-A4BB-D0F3AFD3EC0E}" type="presParOf" srcId="{781FFEF5-9DB9-47F2-9D29-B89B775E556E}" destId="{8D96C829-009F-4311-863A-B2D0413A7EEF}" srcOrd="2" destOrd="0" presId="urn:microsoft.com/office/officeart/2005/8/layout/orgChart1"/>
    <dgm:cxn modelId="{71BD4C89-F71A-444D-9379-1E9923ABBFBD}" type="presParOf" srcId="{10179817-299C-4D97-B772-AA381FBB01F6}" destId="{E09B4597-A0D3-45A6-AEE1-00EC62044C06}" srcOrd="2" destOrd="0" presId="urn:microsoft.com/office/officeart/2005/8/layout/orgChart1"/>
    <dgm:cxn modelId="{D425A99E-1B8A-4904-8452-1AE309E4EC1F}" type="presParOf" srcId="{10179817-299C-4D97-B772-AA381FBB01F6}" destId="{CE8C105E-5DB4-43AE-8314-6723F86E95C6}" srcOrd="3" destOrd="0" presId="urn:microsoft.com/office/officeart/2005/8/layout/orgChart1"/>
    <dgm:cxn modelId="{D77F2698-6CBC-40C4-9C24-082495AFF894}" type="presParOf" srcId="{CE8C105E-5DB4-43AE-8314-6723F86E95C6}" destId="{8C8CF951-92E1-4F2E-8A6C-73E975B68AD2}" srcOrd="0" destOrd="0" presId="urn:microsoft.com/office/officeart/2005/8/layout/orgChart1"/>
    <dgm:cxn modelId="{21F8D317-58A9-4E64-A772-F68D76B3A52C}" type="presParOf" srcId="{8C8CF951-92E1-4F2E-8A6C-73E975B68AD2}" destId="{F8FDD50F-6B24-4D4B-9746-2FA7799BC400}" srcOrd="0" destOrd="0" presId="urn:microsoft.com/office/officeart/2005/8/layout/orgChart1"/>
    <dgm:cxn modelId="{1A3620D0-9158-41BD-8EAD-1B50449CF8FA}" type="presParOf" srcId="{8C8CF951-92E1-4F2E-8A6C-73E975B68AD2}" destId="{E73AE54E-3EF5-4A7D-A814-469268A9989C}" srcOrd="1" destOrd="0" presId="urn:microsoft.com/office/officeart/2005/8/layout/orgChart1"/>
    <dgm:cxn modelId="{8F8F3423-B518-4C4A-9EDC-71055CDA4B85}" type="presParOf" srcId="{CE8C105E-5DB4-43AE-8314-6723F86E95C6}" destId="{95A57B42-FEE3-450D-920A-44FB759B7BC7}" srcOrd="1" destOrd="0" presId="urn:microsoft.com/office/officeart/2005/8/layout/orgChart1"/>
    <dgm:cxn modelId="{B3512A69-0073-4C61-810A-B9701C2B060A}" type="presParOf" srcId="{CE8C105E-5DB4-43AE-8314-6723F86E95C6}" destId="{683E6068-007E-44C8-AD29-98695A147C7A}" srcOrd="2" destOrd="0" presId="urn:microsoft.com/office/officeart/2005/8/layout/orgChart1"/>
    <dgm:cxn modelId="{2393E4C2-5334-48EF-9600-479E0058A599}" type="presParOf" srcId="{10179817-299C-4D97-B772-AA381FBB01F6}" destId="{3265A82D-12F9-44E2-A799-F07751B4BFE4}" srcOrd="4" destOrd="0" presId="urn:microsoft.com/office/officeart/2005/8/layout/orgChart1"/>
    <dgm:cxn modelId="{5E8A5BA8-7F12-4F3B-AB54-F43B054ACDA0}" type="presParOf" srcId="{10179817-299C-4D97-B772-AA381FBB01F6}" destId="{6AE55DF8-A8F8-4EE5-B5F2-D1249E8C225D}" srcOrd="5" destOrd="0" presId="urn:microsoft.com/office/officeart/2005/8/layout/orgChart1"/>
    <dgm:cxn modelId="{9573E548-98FF-465E-B289-9B1528B7F64A}" type="presParOf" srcId="{6AE55DF8-A8F8-4EE5-B5F2-D1249E8C225D}" destId="{CFCB9425-50D7-403E-AB6C-D0E1B87CB21C}" srcOrd="0" destOrd="0" presId="urn:microsoft.com/office/officeart/2005/8/layout/orgChart1"/>
    <dgm:cxn modelId="{2AE94D1A-1D55-4D2C-8ADD-1E23DC7F62E8}" type="presParOf" srcId="{CFCB9425-50D7-403E-AB6C-D0E1B87CB21C}" destId="{6451B8B7-0C73-48ED-BA8B-9CE58DC49638}" srcOrd="0" destOrd="0" presId="urn:microsoft.com/office/officeart/2005/8/layout/orgChart1"/>
    <dgm:cxn modelId="{25355E69-9769-4FA1-B50C-2D65BD847EFA}" type="presParOf" srcId="{CFCB9425-50D7-403E-AB6C-D0E1B87CB21C}" destId="{516A66A9-8BF6-4C32-B348-2019C1756710}" srcOrd="1" destOrd="0" presId="urn:microsoft.com/office/officeart/2005/8/layout/orgChart1"/>
    <dgm:cxn modelId="{03CB54AE-2FF6-4687-B1B5-590F13E5F9CD}" type="presParOf" srcId="{6AE55DF8-A8F8-4EE5-B5F2-D1249E8C225D}" destId="{B3316A78-B0B1-4EC0-9DF5-C8C36554C414}" srcOrd="1" destOrd="0" presId="urn:microsoft.com/office/officeart/2005/8/layout/orgChart1"/>
    <dgm:cxn modelId="{799FE3E6-1D28-44B8-BAE7-32893D492E4D}" type="presParOf" srcId="{6AE55DF8-A8F8-4EE5-B5F2-D1249E8C225D}" destId="{0A621E97-254E-44D4-A6C2-9DA3C36AD369}" srcOrd="2" destOrd="0" presId="urn:microsoft.com/office/officeart/2005/8/layout/orgChart1"/>
    <dgm:cxn modelId="{85F57650-AF91-41B0-BE0A-900E39183182}" type="presParOf" srcId="{57B82881-F034-433D-B4E8-833D72D4483F}" destId="{93DF0051-814C-434A-B718-9EFF0C54422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60A104-B71E-4903-A261-761C7A08629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1292CC46-8D71-4F05-9210-6E964737C606}">
      <dgm:prSet custT="1"/>
      <dgm:spPr/>
      <dgm:t>
        <a:bodyPr/>
        <a:lstStyle/>
        <a:p>
          <a:pPr rtl="0"/>
          <a:r>
            <a:rPr lang="en-US" sz="1800" dirty="0" smtClean="0"/>
            <a:t>What happens?</a:t>
          </a:r>
          <a:endParaRPr lang="el-GR" sz="1800" dirty="0"/>
        </a:p>
      </dgm:t>
    </dgm:pt>
    <dgm:pt modelId="{9D4F3569-4B66-4FD7-9603-91137F710DFF}" type="parTrans" cxnId="{9C1EBB9F-215B-4B40-8C53-030D73365C52}">
      <dgm:prSet/>
      <dgm:spPr/>
      <dgm:t>
        <a:bodyPr/>
        <a:lstStyle/>
        <a:p>
          <a:endParaRPr lang="el-GR" sz="1800"/>
        </a:p>
      </dgm:t>
    </dgm:pt>
    <dgm:pt modelId="{7A8F78BC-2147-4864-8AB6-DE23109184CF}" type="sibTrans" cxnId="{9C1EBB9F-215B-4B40-8C53-030D73365C52}">
      <dgm:prSet/>
      <dgm:spPr/>
      <dgm:t>
        <a:bodyPr/>
        <a:lstStyle/>
        <a:p>
          <a:endParaRPr lang="el-GR" sz="1800"/>
        </a:p>
      </dgm:t>
    </dgm:pt>
    <dgm:pt modelId="{881C8B8E-7F38-429F-AAC6-A74256BDBFE8}">
      <dgm:prSet custT="1"/>
      <dgm:spPr/>
      <dgm:t>
        <a:bodyPr/>
        <a:lstStyle/>
        <a:p>
          <a:pPr rtl="0"/>
          <a:r>
            <a:rPr lang="en-US" sz="1800" dirty="0" smtClean="0"/>
            <a:t>callus proliferation (from both the rootstock and the scion), </a:t>
          </a:r>
          <a:endParaRPr lang="el-GR" sz="1800" dirty="0"/>
        </a:p>
      </dgm:t>
    </dgm:pt>
    <dgm:pt modelId="{15EB4AAD-9536-43B7-84E6-2D4906273536}" type="parTrans" cxnId="{9704E91E-7539-4933-823D-2F7ED49DE2BD}">
      <dgm:prSet/>
      <dgm:spPr/>
      <dgm:t>
        <a:bodyPr/>
        <a:lstStyle/>
        <a:p>
          <a:endParaRPr lang="el-GR" sz="1800"/>
        </a:p>
      </dgm:t>
    </dgm:pt>
    <dgm:pt modelId="{B8393059-3B03-4971-A607-CFAE10FBCF79}" type="sibTrans" cxnId="{9704E91E-7539-4933-823D-2F7ED49DE2BD}">
      <dgm:prSet/>
      <dgm:spPr/>
      <dgm:t>
        <a:bodyPr/>
        <a:lstStyle/>
        <a:p>
          <a:endParaRPr lang="el-GR" sz="1800"/>
        </a:p>
      </dgm:t>
    </dgm:pt>
    <dgm:pt modelId="{0D93FF05-DF87-4D2A-A580-4A889FB3B93E}">
      <dgm:prSet custT="1"/>
      <dgm:spPr/>
      <dgm:t>
        <a:bodyPr/>
        <a:lstStyle/>
        <a:p>
          <a:pPr rtl="0"/>
          <a:r>
            <a:rPr lang="en-US" sz="1800" dirty="0" smtClean="0"/>
            <a:t>callus bridge formation, </a:t>
          </a:r>
          <a:endParaRPr lang="el-GR" sz="1800" dirty="0"/>
        </a:p>
      </dgm:t>
    </dgm:pt>
    <dgm:pt modelId="{18AD3830-FE6C-4E5C-8A1B-AAE5FC895E73}" type="parTrans" cxnId="{06C14427-5E6D-4168-88E0-1B3452B98168}">
      <dgm:prSet/>
      <dgm:spPr/>
      <dgm:t>
        <a:bodyPr/>
        <a:lstStyle/>
        <a:p>
          <a:endParaRPr lang="el-GR" sz="1800"/>
        </a:p>
      </dgm:t>
    </dgm:pt>
    <dgm:pt modelId="{EA41265E-758F-4ADF-9DA7-5052FC06E226}" type="sibTrans" cxnId="{06C14427-5E6D-4168-88E0-1B3452B98168}">
      <dgm:prSet/>
      <dgm:spPr/>
      <dgm:t>
        <a:bodyPr/>
        <a:lstStyle/>
        <a:p>
          <a:endParaRPr lang="el-GR" sz="1800"/>
        </a:p>
      </dgm:t>
    </dgm:pt>
    <dgm:pt modelId="{4EA86523-221F-45AF-881A-52CA1F7A5E94}">
      <dgm:prSet custT="1"/>
      <dgm:spPr/>
      <dgm:t>
        <a:bodyPr/>
        <a:lstStyle/>
        <a:p>
          <a:pPr rtl="0"/>
          <a:r>
            <a:rPr lang="en-US" sz="1800" dirty="0" smtClean="0"/>
            <a:t>differentiation of new vascular tissue from callus cells and</a:t>
          </a:r>
          <a:endParaRPr lang="el-GR" sz="1800" dirty="0"/>
        </a:p>
      </dgm:t>
    </dgm:pt>
    <dgm:pt modelId="{6C7A5D69-0FF7-4EC8-95B5-FB5C3379D479}" type="parTrans" cxnId="{2BA27244-2FF0-495E-9E15-D5496C4CB12F}">
      <dgm:prSet/>
      <dgm:spPr/>
      <dgm:t>
        <a:bodyPr/>
        <a:lstStyle/>
        <a:p>
          <a:endParaRPr lang="el-GR" sz="1800"/>
        </a:p>
      </dgm:t>
    </dgm:pt>
    <dgm:pt modelId="{0C0FB0DE-B8E6-45C8-BE8D-BBBE5B3D8B3D}" type="sibTrans" cxnId="{2BA27244-2FF0-495E-9E15-D5496C4CB12F}">
      <dgm:prSet/>
      <dgm:spPr/>
      <dgm:t>
        <a:bodyPr/>
        <a:lstStyle/>
        <a:p>
          <a:endParaRPr lang="el-GR" sz="1800"/>
        </a:p>
      </dgm:t>
    </dgm:pt>
    <dgm:pt modelId="{3CDD26F0-D35E-436A-BC95-D6DA2328CA11}">
      <dgm:prSet custT="1"/>
      <dgm:spPr/>
      <dgm:t>
        <a:bodyPr/>
        <a:lstStyle/>
        <a:p>
          <a:pPr rtl="0"/>
          <a:r>
            <a:rPr lang="en-US" sz="1800" dirty="0" smtClean="0"/>
            <a:t>production of secondary xylem and phloem</a:t>
          </a:r>
          <a:endParaRPr lang="el-GR" sz="1800" dirty="0"/>
        </a:p>
      </dgm:t>
    </dgm:pt>
    <dgm:pt modelId="{0D7FC5A9-7EEC-4DE6-8F98-2B0F63157688}" type="parTrans" cxnId="{DC3B1814-828E-4364-AA5B-5E0984A3463A}">
      <dgm:prSet/>
      <dgm:spPr/>
      <dgm:t>
        <a:bodyPr/>
        <a:lstStyle/>
        <a:p>
          <a:endParaRPr lang="el-GR" sz="1800"/>
        </a:p>
      </dgm:t>
    </dgm:pt>
    <dgm:pt modelId="{108BDAA3-C2C3-487E-9B03-F6806A2F855C}" type="sibTrans" cxnId="{DC3B1814-828E-4364-AA5B-5E0984A3463A}">
      <dgm:prSet/>
      <dgm:spPr/>
      <dgm:t>
        <a:bodyPr/>
        <a:lstStyle/>
        <a:p>
          <a:endParaRPr lang="el-GR" sz="1800"/>
        </a:p>
      </dgm:t>
    </dgm:pt>
    <dgm:pt modelId="{F1FBB072-B4D7-45B5-A0BA-46AB5362418F}" type="pres">
      <dgm:prSet presAssocID="{C460A104-B71E-4903-A261-761C7A0862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5D982AF-6B2B-4B7B-BC82-7486F81C8D3F}" type="pres">
      <dgm:prSet presAssocID="{1292CC46-8D71-4F05-9210-6E964737C60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16A8023-DB2E-4887-985B-041CE5589B9A}" type="pres">
      <dgm:prSet presAssocID="{1292CC46-8D71-4F05-9210-6E964737C60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BA27244-2FF0-495E-9E15-D5496C4CB12F}" srcId="{1292CC46-8D71-4F05-9210-6E964737C606}" destId="{4EA86523-221F-45AF-881A-52CA1F7A5E94}" srcOrd="2" destOrd="0" parTransId="{6C7A5D69-0FF7-4EC8-95B5-FB5C3379D479}" sibTransId="{0C0FB0DE-B8E6-45C8-BE8D-BBBE5B3D8B3D}"/>
    <dgm:cxn modelId="{06C14427-5E6D-4168-88E0-1B3452B98168}" srcId="{1292CC46-8D71-4F05-9210-6E964737C606}" destId="{0D93FF05-DF87-4D2A-A580-4A889FB3B93E}" srcOrd="1" destOrd="0" parTransId="{18AD3830-FE6C-4E5C-8A1B-AAE5FC895E73}" sibTransId="{EA41265E-758F-4ADF-9DA7-5052FC06E226}"/>
    <dgm:cxn modelId="{DC3B1814-828E-4364-AA5B-5E0984A3463A}" srcId="{1292CC46-8D71-4F05-9210-6E964737C606}" destId="{3CDD26F0-D35E-436A-BC95-D6DA2328CA11}" srcOrd="3" destOrd="0" parTransId="{0D7FC5A9-7EEC-4DE6-8F98-2B0F63157688}" sibTransId="{108BDAA3-C2C3-487E-9B03-F6806A2F855C}"/>
    <dgm:cxn modelId="{3E78288F-7C1C-418D-AA3B-41A9F7A6AAD7}" type="presOf" srcId="{881C8B8E-7F38-429F-AAC6-A74256BDBFE8}" destId="{016A8023-DB2E-4887-985B-041CE5589B9A}" srcOrd="0" destOrd="0" presId="urn:microsoft.com/office/officeart/2005/8/layout/vList2"/>
    <dgm:cxn modelId="{3BAC718E-78F5-4DBC-A22A-E5C5AC0470C3}" type="presOf" srcId="{3CDD26F0-D35E-436A-BC95-D6DA2328CA11}" destId="{016A8023-DB2E-4887-985B-041CE5589B9A}" srcOrd="0" destOrd="3" presId="urn:microsoft.com/office/officeart/2005/8/layout/vList2"/>
    <dgm:cxn modelId="{9704E91E-7539-4933-823D-2F7ED49DE2BD}" srcId="{1292CC46-8D71-4F05-9210-6E964737C606}" destId="{881C8B8E-7F38-429F-AAC6-A74256BDBFE8}" srcOrd="0" destOrd="0" parTransId="{15EB4AAD-9536-43B7-84E6-2D4906273536}" sibTransId="{B8393059-3B03-4971-A607-CFAE10FBCF79}"/>
    <dgm:cxn modelId="{916376F6-E93E-432B-A9EF-DD2398FF0ECA}" type="presOf" srcId="{C460A104-B71E-4903-A261-761C7A08629F}" destId="{F1FBB072-B4D7-45B5-A0BA-46AB5362418F}" srcOrd="0" destOrd="0" presId="urn:microsoft.com/office/officeart/2005/8/layout/vList2"/>
    <dgm:cxn modelId="{9C1EBB9F-215B-4B40-8C53-030D73365C52}" srcId="{C460A104-B71E-4903-A261-761C7A08629F}" destId="{1292CC46-8D71-4F05-9210-6E964737C606}" srcOrd="0" destOrd="0" parTransId="{9D4F3569-4B66-4FD7-9603-91137F710DFF}" sibTransId="{7A8F78BC-2147-4864-8AB6-DE23109184CF}"/>
    <dgm:cxn modelId="{D835D51C-A3A9-46DE-B7D9-FC0BC956838C}" type="presOf" srcId="{0D93FF05-DF87-4D2A-A580-4A889FB3B93E}" destId="{016A8023-DB2E-4887-985B-041CE5589B9A}" srcOrd="0" destOrd="1" presId="urn:microsoft.com/office/officeart/2005/8/layout/vList2"/>
    <dgm:cxn modelId="{AA9B5100-A418-4D86-A860-C72EB8EA1D5B}" type="presOf" srcId="{1292CC46-8D71-4F05-9210-6E964737C606}" destId="{15D982AF-6B2B-4B7B-BC82-7486F81C8D3F}" srcOrd="0" destOrd="0" presId="urn:microsoft.com/office/officeart/2005/8/layout/vList2"/>
    <dgm:cxn modelId="{1E132493-44C8-4D09-BA21-130333E6E53E}" type="presOf" srcId="{4EA86523-221F-45AF-881A-52CA1F7A5E94}" destId="{016A8023-DB2E-4887-985B-041CE5589B9A}" srcOrd="0" destOrd="2" presId="urn:microsoft.com/office/officeart/2005/8/layout/vList2"/>
    <dgm:cxn modelId="{A9A23F19-4DBB-4586-B28D-D6960CCB8BA1}" type="presParOf" srcId="{F1FBB072-B4D7-45B5-A0BA-46AB5362418F}" destId="{15D982AF-6B2B-4B7B-BC82-7486F81C8D3F}" srcOrd="0" destOrd="0" presId="urn:microsoft.com/office/officeart/2005/8/layout/vList2"/>
    <dgm:cxn modelId="{948E0C90-2252-411A-BB42-FBDF13AD8900}" type="presParOf" srcId="{F1FBB072-B4D7-45B5-A0BA-46AB5362418F}" destId="{016A8023-DB2E-4887-985B-041CE5589B9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1C5660-3430-4F56-A597-C5F84274B996}" type="doc">
      <dgm:prSet loTypeId="urn:diagrams.loki3.com/BracketList+Icon" loCatId="officeonlin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l-GR"/>
        </a:p>
      </dgm:t>
    </dgm:pt>
    <dgm:pt modelId="{6F6C18F9-DBDC-4B09-9C59-920B4131690B}">
      <dgm:prSet/>
      <dgm:spPr/>
      <dgm:t>
        <a:bodyPr/>
        <a:lstStyle/>
        <a:p>
          <a:pPr rtl="0"/>
          <a:r>
            <a:rPr lang="en-US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Promotion of cell division from the graft union is optimum under environmental conditions of 25-30°C and 95% or higher relative humidity, which protect the wounded tissues from desiccation</a:t>
          </a:r>
          <a:endParaRPr lang="el-GR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36CFEDE2-E198-4AC9-AE6C-898AC67F57F5}" type="parTrans" cxnId="{5627AD8E-10A1-42A0-B79A-CCE064A5F8AB}">
      <dgm:prSet/>
      <dgm:spPr/>
      <dgm:t>
        <a:bodyPr/>
        <a:lstStyle/>
        <a:p>
          <a:endParaRPr lang="el-GR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47E08022-D696-4737-BE24-DA1C1E33A79D}" type="sibTrans" cxnId="{5627AD8E-10A1-42A0-B79A-CCE064A5F8AB}">
      <dgm:prSet/>
      <dgm:spPr/>
      <dgm:t>
        <a:bodyPr/>
        <a:lstStyle/>
        <a:p>
          <a:endParaRPr lang="el-GR" b="1" cap="none" spc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gm:t>
    </dgm:pt>
    <dgm:pt modelId="{FFF623C8-9336-4099-8E3A-F932F332F724}" type="pres">
      <dgm:prSet presAssocID="{D91C5660-3430-4F56-A597-C5F84274B9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45DB934-228D-4856-948D-19D9E64E5091}" type="pres">
      <dgm:prSet presAssocID="{6F6C18F9-DBDC-4B09-9C59-920B4131690B}" presName="linNode" presStyleCnt="0"/>
      <dgm:spPr/>
    </dgm:pt>
    <dgm:pt modelId="{6EF4BBFC-6DB2-4A39-8BF9-96A9EBBDB69B}" type="pres">
      <dgm:prSet presAssocID="{6F6C18F9-DBDC-4B09-9C59-920B4131690B}" presName="parTx" presStyleLbl="revTx" presStyleIdx="0" presStyleCnt="1" custScaleX="37285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E8E57BE-FAEF-4927-A9FD-BAC71EC07574}" type="pres">
      <dgm:prSet presAssocID="{6F6C18F9-DBDC-4B09-9C59-920B4131690B}" presName="bracket" presStyleLbl="parChTrans1D1" presStyleIdx="0" presStyleCnt="1" custLinFactX="-1300000" custLinFactNeighborX="-1398706" custLinFactNeighborY="0"/>
      <dgm:spPr/>
    </dgm:pt>
    <dgm:pt modelId="{7541027A-0F93-49DC-BFC5-F22B2AEA9465}" type="pres">
      <dgm:prSet presAssocID="{6F6C18F9-DBDC-4B09-9C59-920B4131690B}" presName="spH" presStyleCnt="0"/>
      <dgm:spPr/>
    </dgm:pt>
  </dgm:ptLst>
  <dgm:cxnLst>
    <dgm:cxn modelId="{0AA457B0-B5E5-43F6-9A68-D1716AC5C517}" type="presOf" srcId="{D91C5660-3430-4F56-A597-C5F84274B996}" destId="{FFF623C8-9336-4099-8E3A-F932F332F724}" srcOrd="0" destOrd="0" presId="urn:diagrams.loki3.com/BracketList+Icon"/>
    <dgm:cxn modelId="{5627AD8E-10A1-42A0-B79A-CCE064A5F8AB}" srcId="{D91C5660-3430-4F56-A597-C5F84274B996}" destId="{6F6C18F9-DBDC-4B09-9C59-920B4131690B}" srcOrd="0" destOrd="0" parTransId="{36CFEDE2-E198-4AC9-AE6C-898AC67F57F5}" sibTransId="{47E08022-D696-4737-BE24-DA1C1E33A79D}"/>
    <dgm:cxn modelId="{5C2FBCD0-4027-4E84-8BB5-77A45414C305}" type="presOf" srcId="{6F6C18F9-DBDC-4B09-9C59-920B4131690B}" destId="{6EF4BBFC-6DB2-4A39-8BF9-96A9EBBDB69B}" srcOrd="0" destOrd="0" presId="urn:diagrams.loki3.com/BracketList+Icon"/>
    <dgm:cxn modelId="{B82BC75C-73AB-42B4-88E1-A48F0348A162}" type="presParOf" srcId="{FFF623C8-9336-4099-8E3A-F932F332F724}" destId="{B45DB934-228D-4856-948D-19D9E64E5091}" srcOrd="0" destOrd="0" presId="urn:diagrams.loki3.com/BracketList+Icon"/>
    <dgm:cxn modelId="{5B2E96A0-31B7-41F8-B47A-0ADC663027EA}" type="presParOf" srcId="{B45DB934-228D-4856-948D-19D9E64E5091}" destId="{6EF4BBFC-6DB2-4A39-8BF9-96A9EBBDB69B}" srcOrd="0" destOrd="0" presId="urn:diagrams.loki3.com/BracketList+Icon"/>
    <dgm:cxn modelId="{096EA730-2933-4F76-89D2-F121D18EDB26}" type="presParOf" srcId="{B45DB934-228D-4856-948D-19D9E64E5091}" destId="{6E8E57BE-FAEF-4927-A9FD-BAC71EC07574}" srcOrd="1" destOrd="0" presId="urn:diagrams.loki3.com/BracketList+Icon"/>
    <dgm:cxn modelId="{6F3F603D-1BE4-4478-844E-2370C8D6A0B7}" type="presParOf" srcId="{B45DB934-228D-4856-948D-19D9E64E5091}" destId="{7541027A-0F93-49DC-BFC5-F22B2AEA9465}" srcOrd="2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E1B6CA-B283-496C-A443-304744460E06}" type="doc">
      <dgm:prSet loTypeId="urn:microsoft.com/office/officeart/2005/8/layout/hList6" loCatId="list" qsTypeId="urn:microsoft.com/office/officeart/2005/8/quickstyle/3d2#2" qsCatId="3D" csTypeId="urn:microsoft.com/office/officeart/2005/8/colors/accent3_2" csCatId="accent3" phldr="1"/>
      <dgm:spPr/>
      <dgm:t>
        <a:bodyPr/>
        <a:lstStyle/>
        <a:p>
          <a:endParaRPr lang="el-GR"/>
        </a:p>
      </dgm:t>
    </dgm:pt>
    <dgm:pt modelId="{9EBE5549-ABA7-461B-A827-4BAC0B017462}">
      <dgm:prSet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Mechanisms involved in rootstock performance at      stress conditions</a:t>
          </a:r>
          <a:endParaRPr lang="de-DE" b="1" dirty="0">
            <a:solidFill>
              <a:schemeClr val="tx1"/>
            </a:solidFill>
          </a:endParaRPr>
        </a:p>
      </dgm:t>
    </dgm:pt>
    <dgm:pt modelId="{A32C6DFF-9442-43EB-A89C-F1F89ED031BD}" type="parTrans" cxnId="{BD8B854B-C991-462D-9317-DF387FCD59D3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1E2E2410-1096-4FCA-8E4E-DFCCB054AD1B}" type="sibTrans" cxnId="{BD8B854B-C991-462D-9317-DF387FCD59D3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E2B568CC-B823-4EEF-9E79-BDF53C99B7E3}" type="pres">
      <dgm:prSet presAssocID="{9DE1B6CA-B283-496C-A443-304744460E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7D9316F-3EEC-4F22-9C99-34BE9686A425}" type="pres">
      <dgm:prSet presAssocID="{9EBE5549-ABA7-461B-A827-4BAC0B017462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59286C1-C501-4118-B8AB-C87AA0CDF711}" type="presOf" srcId="{9EBE5549-ABA7-461B-A827-4BAC0B017462}" destId="{A7D9316F-3EEC-4F22-9C99-34BE9686A425}" srcOrd="0" destOrd="0" presId="urn:microsoft.com/office/officeart/2005/8/layout/hList6"/>
    <dgm:cxn modelId="{BD8B854B-C991-462D-9317-DF387FCD59D3}" srcId="{9DE1B6CA-B283-496C-A443-304744460E06}" destId="{9EBE5549-ABA7-461B-A827-4BAC0B017462}" srcOrd="0" destOrd="0" parTransId="{A32C6DFF-9442-43EB-A89C-F1F89ED031BD}" sibTransId="{1E2E2410-1096-4FCA-8E4E-DFCCB054AD1B}"/>
    <dgm:cxn modelId="{F1EBBC03-DEF8-4020-ABE5-92CD120B99B7}" type="presOf" srcId="{9DE1B6CA-B283-496C-A443-304744460E06}" destId="{E2B568CC-B823-4EEF-9E79-BDF53C99B7E3}" srcOrd="0" destOrd="0" presId="urn:microsoft.com/office/officeart/2005/8/layout/hList6"/>
    <dgm:cxn modelId="{1E1596CB-F28C-4B47-96BF-E1D0828A2604}" type="presParOf" srcId="{E2B568CC-B823-4EEF-9E79-BDF53C99B7E3}" destId="{A7D9316F-3EEC-4F22-9C99-34BE9686A425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B461E3-64F7-4238-8511-290757F18216}" type="doc">
      <dgm:prSet loTypeId="urn:microsoft.com/office/officeart/2005/8/layout/vList2" loCatId="list" qsTypeId="urn:microsoft.com/office/officeart/2005/8/quickstyle/3d4" qsCatId="3D" csTypeId="urn:microsoft.com/office/officeart/2005/8/colors/accent2_4" csCatId="accent2" phldr="1"/>
      <dgm:spPr/>
      <dgm:t>
        <a:bodyPr/>
        <a:lstStyle/>
        <a:p>
          <a:endParaRPr lang="el-GR"/>
        </a:p>
      </dgm:t>
    </dgm:pt>
    <dgm:pt modelId="{8AC3BD22-2EA6-4829-B23D-6E2374B32461}">
      <dgm:prSet/>
      <dgm:spPr/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Root growth and architecture </a:t>
          </a:r>
          <a:endParaRPr lang="el-GR" b="1" dirty="0">
            <a:solidFill>
              <a:srgbClr val="FFFF00"/>
            </a:solidFill>
          </a:endParaRPr>
        </a:p>
      </dgm:t>
    </dgm:pt>
    <dgm:pt modelId="{769F8432-14E9-4257-91B7-402A8576E9D9}" type="parTrans" cxnId="{72C21F00-C705-42FE-B102-ADD1B8D9E132}">
      <dgm:prSet/>
      <dgm:spPr/>
      <dgm:t>
        <a:bodyPr/>
        <a:lstStyle/>
        <a:p>
          <a:endParaRPr lang="el-GR" b="1"/>
        </a:p>
      </dgm:t>
    </dgm:pt>
    <dgm:pt modelId="{8C665CA5-79FF-4D0E-A29E-CDE86F6528C0}" type="sibTrans" cxnId="{72C21F00-C705-42FE-B102-ADD1B8D9E132}">
      <dgm:prSet/>
      <dgm:spPr/>
      <dgm:t>
        <a:bodyPr/>
        <a:lstStyle/>
        <a:p>
          <a:endParaRPr lang="el-GR" b="1"/>
        </a:p>
      </dgm:t>
    </dgm:pt>
    <dgm:pt modelId="{ED32E428-9282-4FC6-8053-391F53D025F7}">
      <dgm:prSet/>
      <dgm:spPr/>
      <dgm:t>
        <a:bodyPr/>
        <a:lstStyle/>
        <a:p>
          <a:pPr rtl="0"/>
          <a:r>
            <a:rPr lang="en-US" b="1" dirty="0" smtClean="0">
              <a:solidFill>
                <a:schemeClr val="tx1"/>
              </a:solidFill>
            </a:rPr>
            <a:t>Root functioning </a:t>
          </a:r>
          <a:endParaRPr lang="el-GR" b="1" dirty="0">
            <a:solidFill>
              <a:schemeClr val="tx1"/>
            </a:solidFill>
          </a:endParaRPr>
        </a:p>
      </dgm:t>
    </dgm:pt>
    <dgm:pt modelId="{B9B4560B-903C-4946-A2D8-B6A45A0C6E76}" type="parTrans" cxnId="{7602AFB2-F10F-453C-A286-464E45F5050B}">
      <dgm:prSet/>
      <dgm:spPr/>
      <dgm:t>
        <a:bodyPr/>
        <a:lstStyle/>
        <a:p>
          <a:endParaRPr lang="el-GR" b="1"/>
        </a:p>
      </dgm:t>
    </dgm:pt>
    <dgm:pt modelId="{43EE59F4-C5A9-4288-9F4C-419F1AF853E1}" type="sibTrans" cxnId="{7602AFB2-F10F-453C-A286-464E45F5050B}">
      <dgm:prSet/>
      <dgm:spPr/>
      <dgm:t>
        <a:bodyPr/>
        <a:lstStyle/>
        <a:p>
          <a:endParaRPr lang="el-GR" b="1"/>
        </a:p>
      </dgm:t>
    </dgm:pt>
    <dgm:pt modelId="{BC767D1A-6247-4171-934A-19B962826A7F}">
      <dgm:prSet/>
      <dgm:spPr/>
      <dgm:t>
        <a:bodyPr/>
        <a:lstStyle/>
        <a:p>
          <a:pPr rtl="0"/>
          <a:r>
            <a:rPr lang="en-US" b="1" dirty="0" smtClean="0"/>
            <a:t>Nutrient absorption </a:t>
          </a:r>
          <a:endParaRPr lang="el-GR" b="1" dirty="0"/>
        </a:p>
      </dgm:t>
    </dgm:pt>
    <dgm:pt modelId="{9C7B744B-7B7F-40EB-A138-0E78693157B0}" type="parTrans" cxnId="{88924642-A534-4F1B-8822-205FC3E2BEFE}">
      <dgm:prSet/>
      <dgm:spPr/>
      <dgm:t>
        <a:bodyPr/>
        <a:lstStyle/>
        <a:p>
          <a:endParaRPr lang="el-GR" b="1"/>
        </a:p>
      </dgm:t>
    </dgm:pt>
    <dgm:pt modelId="{EE05355B-65E4-4601-A2E3-ED4F2D830A55}" type="sibTrans" cxnId="{88924642-A534-4F1B-8822-205FC3E2BEFE}">
      <dgm:prSet/>
      <dgm:spPr/>
      <dgm:t>
        <a:bodyPr/>
        <a:lstStyle/>
        <a:p>
          <a:endParaRPr lang="el-GR" b="1"/>
        </a:p>
      </dgm:t>
    </dgm:pt>
    <dgm:pt modelId="{65D81458-7663-450B-AC0F-D36D44BD10F6}">
      <dgm:prSet/>
      <dgm:spPr/>
      <dgm:t>
        <a:bodyPr/>
        <a:lstStyle/>
        <a:p>
          <a:pPr rtl="0"/>
          <a:r>
            <a:rPr lang="en-US" b="1" dirty="0" smtClean="0"/>
            <a:t>Absorption and translocation of water</a:t>
          </a:r>
          <a:endParaRPr lang="en-US" b="1" dirty="0"/>
        </a:p>
      </dgm:t>
    </dgm:pt>
    <dgm:pt modelId="{F07592E8-DB69-4679-A7A0-EEF32A114780}" type="parTrans" cxnId="{CB23BBC0-F54E-4A1D-AB07-42FD7564A934}">
      <dgm:prSet/>
      <dgm:spPr/>
      <dgm:t>
        <a:bodyPr/>
        <a:lstStyle/>
        <a:p>
          <a:endParaRPr lang="el-GR" b="1"/>
        </a:p>
      </dgm:t>
    </dgm:pt>
    <dgm:pt modelId="{283BDA52-08E7-44A3-8F1C-4D271270F066}" type="sibTrans" cxnId="{CB23BBC0-F54E-4A1D-AB07-42FD7564A934}">
      <dgm:prSet/>
      <dgm:spPr/>
      <dgm:t>
        <a:bodyPr/>
        <a:lstStyle/>
        <a:p>
          <a:endParaRPr lang="el-GR" b="1"/>
        </a:p>
      </dgm:t>
    </dgm:pt>
    <dgm:pt modelId="{357EA28C-A52D-456F-9C23-E809010F2405}">
      <dgm:prSet/>
      <dgm:spPr/>
      <dgm:t>
        <a:bodyPr/>
        <a:lstStyle/>
        <a:p>
          <a:pPr rtl="0"/>
          <a:r>
            <a:rPr lang="en-US" b="1" dirty="0" smtClean="0"/>
            <a:t>Lipid peroxidation and antioxidants </a:t>
          </a:r>
          <a:endParaRPr lang="el-GR" b="1" dirty="0"/>
        </a:p>
      </dgm:t>
    </dgm:pt>
    <dgm:pt modelId="{A7273D6A-D0E9-4543-84D5-EE6055879BDB}" type="parTrans" cxnId="{E86A68EB-9C85-48FA-BA3E-3B95E9E27F90}">
      <dgm:prSet/>
      <dgm:spPr/>
      <dgm:t>
        <a:bodyPr/>
        <a:lstStyle/>
        <a:p>
          <a:endParaRPr lang="el-GR" b="1"/>
        </a:p>
      </dgm:t>
    </dgm:pt>
    <dgm:pt modelId="{C441617D-26D8-4148-9F0F-37CF6C0D2B91}" type="sibTrans" cxnId="{E86A68EB-9C85-48FA-BA3E-3B95E9E27F90}">
      <dgm:prSet/>
      <dgm:spPr/>
      <dgm:t>
        <a:bodyPr/>
        <a:lstStyle/>
        <a:p>
          <a:endParaRPr lang="el-GR" b="1"/>
        </a:p>
      </dgm:t>
    </dgm:pt>
    <dgm:pt modelId="{0857D602-29BF-4604-8594-80CB490D9CB1}">
      <dgm:prSet/>
      <dgm:spPr/>
      <dgm:t>
        <a:bodyPr/>
        <a:lstStyle/>
        <a:p>
          <a:pPr rtl="0"/>
          <a:r>
            <a:rPr lang="en-US" b="1" dirty="0" smtClean="0"/>
            <a:t>Sink-source relations (photosynthesis)</a:t>
          </a:r>
          <a:endParaRPr lang="el-GR" b="1" dirty="0"/>
        </a:p>
      </dgm:t>
    </dgm:pt>
    <dgm:pt modelId="{6226D93E-0C32-42FB-997D-3C88C8DBC909}" type="parTrans" cxnId="{588A535F-AA83-4CDA-AFD7-EEDAB2496C8D}">
      <dgm:prSet/>
      <dgm:spPr/>
      <dgm:t>
        <a:bodyPr/>
        <a:lstStyle/>
        <a:p>
          <a:endParaRPr lang="el-GR" b="1"/>
        </a:p>
      </dgm:t>
    </dgm:pt>
    <dgm:pt modelId="{DBB67F91-2828-4BD7-8608-7D67294867E9}" type="sibTrans" cxnId="{588A535F-AA83-4CDA-AFD7-EEDAB2496C8D}">
      <dgm:prSet/>
      <dgm:spPr/>
      <dgm:t>
        <a:bodyPr/>
        <a:lstStyle/>
        <a:p>
          <a:endParaRPr lang="el-GR" b="1"/>
        </a:p>
      </dgm:t>
    </dgm:pt>
    <dgm:pt modelId="{ADE2D88B-BC48-42AD-BFA8-4FC0A892F1AC}">
      <dgm:prSet/>
      <dgm:spPr/>
      <dgm:t>
        <a:bodyPr/>
        <a:lstStyle/>
        <a:p>
          <a:pPr rtl="0"/>
          <a:r>
            <a:rPr lang="en-US" b="1" dirty="0" smtClean="0"/>
            <a:t>Production, (upward) transport and signaling of phytohormones </a:t>
          </a:r>
          <a:endParaRPr lang="en-US" b="1" dirty="0"/>
        </a:p>
      </dgm:t>
    </dgm:pt>
    <dgm:pt modelId="{AAC1CAB9-07F7-4F56-92DC-FDC8023D0637}" type="parTrans" cxnId="{21CC8321-E843-4F4D-A373-9B0EA222BADF}">
      <dgm:prSet/>
      <dgm:spPr/>
      <dgm:t>
        <a:bodyPr/>
        <a:lstStyle/>
        <a:p>
          <a:endParaRPr lang="el-GR" b="1"/>
        </a:p>
      </dgm:t>
    </dgm:pt>
    <dgm:pt modelId="{AB7795BF-D2C4-4823-AF36-44E19F6B4107}" type="sibTrans" cxnId="{21CC8321-E843-4F4D-A373-9B0EA222BADF}">
      <dgm:prSet/>
      <dgm:spPr/>
      <dgm:t>
        <a:bodyPr/>
        <a:lstStyle/>
        <a:p>
          <a:endParaRPr lang="el-GR" b="1"/>
        </a:p>
      </dgm:t>
    </dgm:pt>
    <dgm:pt modelId="{5D2217FD-A1B8-4515-AB2D-5BF5DD05C1D5}" type="pres">
      <dgm:prSet presAssocID="{73B461E3-64F7-4238-8511-290757F182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620DADBD-B03B-439D-9047-401BB710591A}" type="pres">
      <dgm:prSet presAssocID="{8AC3BD22-2EA6-4829-B23D-6E2374B3246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265DEFA-1483-4683-BB70-7F5732683213}" type="pres">
      <dgm:prSet presAssocID="{8C665CA5-79FF-4D0E-A29E-CDE86F6528C0}" presName="spacer" presStyleCnt="0"/>
      <dgm:spPr/>
    </dgm:pt>
    <dgm:pt modelId="{8B606483-5478-4741-9546-8535B4D8136B}" type="pres">
      <dgm:prSet presAssocID="{ED32E428-9282-4FC6-8053-391F53D025F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4BE2A79-D060-4DD8-9FFC-7AE9F407ABBF}" type="pres">
      <dgm:prSet presAssocID="{ED32E428-9282-4FC6-8053-391F53D025F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602AFB2-F10F-453C-A286-464E45F5050B}" srcId="{73B461E3-64F7-4238-8511-290757F18216}" destId="{ED32E428-9282-4FC6-8053-391F53D025F7}" srcOrd="1" destOrd="0" parTransId="{B9B4560B-903C-4946-A2D8-B6A45A0C6E76}" sibTransId="{43EE59F4-C5A9-4288-9F4C-419F1AF853E1}"/>
    <dgm:cxn modelId="{21CC8321-E843-4F4D-A373-9B0EA222BADF}" srcId="{ED32E428-9282-4FC6-8053-391F53D025F7}" destId="{ADE2D88B-BC48-42AD-BFA8-4FC0A892F1AC}" srcOrd="4" destOrd="0" parTransId="{AAC1CAB9-07F7-4F56-92DC-FDC8023D0637}" sibTransId="{AB7795BF-D2C4-4823-AF36-44E19F6B4107}"/>
    <dgm:cxn modelId="{FBC09956-86CA-4FF3-BD75-5D917EFC6893}" type="presOf" srcId="{8AC3BD22-2EA6-4829-B23D-6E2374B32461}" destId="{620DADBD-B03B-439D-9047-401BB710591A}" srcOrd="0" destOrd="0" presId="urn:microsoft.com/office/officeart/2005/8/layout/vList2"/>
    <dgm:cxn modelId="{EF462668-C882-486A-BFD6-2C400E96A298}" type="presOf" srcId="{0857D602-29BF-4604-8594-80CB490D9CB1}" destId="{54BE2A79-D060-4DD8-9FFC-7AE9F407ABBF}" srcOrd="0" destOrd="3" presId="urn:microsoft.com/office/officeart/2005/8/layout/vList2"/>
    <dgm:cxn modelId="{0D262C79-BD4B-4E87-9A22-2F1E912571F9}" type="presOf" srcId="{73B461E3-64F7-4238-8511-290757F18216}" destId="{5D2217FD-A1B8-4515-AB2D-5BF5DD05C1D5}" srcOrd="0" destOrd="0" presId="urn:microsoft.com/office/officeart/2005/8/layout/vList2"/>
    <dgm:cxn modelId="{49D564C1-71DC-4554-B4F7-72F3C09D36C0}" type="presOf" srcId="{ADE2D88B-BC48-42AD-BFA8-4FC0A892F1AC}" destId="{54BE2A79-D060-4DD8-9FFC-7AE9F407ABBF}" srcOrd="0" destOrd="4" presId="urn:microsoft.com/office/officeart/2005/8/layout/vList2"/>
    <dgm:cxn modelId="{72C21F00-C705-42FE-B102-ADD1B8D9E132}" srcId="{73B461E3-64F7-4238-8511-290757F18216}" destId="{8AC3BD22-2EA6-4829-B23D-6E2374B32461}" srcOrd="0" destOrd="0" parTransId="{769F8432-14E9-4257-91B7-402A8576E9D9}" sibTransId="{8C665CA5-79FF-4D0E-A29E-CDE86F6528C0}"/>
    <dgm:cxn modelId="{CB23BBC0-F54E-4A1D-AB07-42FD7564A934}" srcId="{ED32E428-9282-4FC6-8053-391F53D025F7}" destId="{65D81458-7663-450B-AC0F-D36D44BD10F6}" srcOrd="1" destOrd="0" parTransId="{F07592E8-DB69-4679-A7A0-EEF32A114780}" sibTransId="{283BDA52-08E7-44A3-8F1C-4D271270F066}"/>
    <dgm:cxn modelId="{89D5BADA-3C5A-416C-868A-CC62DA04EC9E}" type="presOf" srcId="{357EA28C-A52D-456F-9C23-E809010F2405}" destId="{54BE2A79-D060-4DD8-9FFC-7AE9F407ABBF}" srcOrd="0" destOrd="2" presId="urn:microsoft.com/office/officeart/2005/8/layout/vList2"/>
    <dgm:cxn modelId="{E86A68EB-9C85-48FA-BA3E-3B95E9E27F90}" srcId="{ED32E428-9282-4FC6-8053-391F53D025F7}" destId="{357EA28C-A52D-456F-9C23-E809010F2405}" srcOrd="2" destOrd="0" parTransId="{A7273D6A-D0E9-4543-84D5-EE6055879BDB}" sibTransId="{C441617D-26D8-4148-9F0F-37CF6C0D2B91}"/>
    <dgm:cxn modelId="{EE8AEB74-501E-4D39-8769-593F069B932C}" type="presOf" srcId="{65D81458-7663-450B-AC0F-D36D44BD10F6}" destId="{54BE2A79-D060-4DD8-9FFC-7AE9F407ABBF}" srcOrd="0" destOrd="1" presId="urn:microsoft.com/office/officeart/2005/8/layout/vList2"/>
    <dgm:cxn modelId="{588A535F-AA83-4CDA-AFD7-EEDAB2496C8D}" srcId="{ED32E428-9282-4FC6-8053-391F53D025F7}" destId="{0857D602-29BF-4604-8594-80CB490D9CB1}" srcOrd="3" destOrd="0" parTransId="{6226D93E-0C32-42FB-997D-3C88C8DBC909}" sibTransId="{DBB67F91-2828-4BD7-8608-7D67294867E9}"/>
    <dgm:cxn modelId="{6DFFF32C-B337-4B00-BE9C-C78B6EBB2C96}" type="presOf" srcId="{ED32E428-9282-4FC6-8053-391F53D025F7}" destId="{8B606483-5478-4741-9546-8535B4D8136B}" srcOrd="0" destOrd="0" presId="urn:microsoft.com/office/officeart/2005/8/layout/vList2"/>
    <dgm:cxn modelId="{88924642-A534-4F1B-8822-205FC3E2BEFE}" srcId="{ED32E428-9282-4FC6-8053-391F53D025F7}" destId="{BC767D1A-6247-4171-934A-19B962826A7F}" srcOrd="0" destOrd="0" parTransId="{9C7B744B-7B7F-40EB-A138-0E78693157B0}" sibTransId="{EE05355B-65E4-4601-A2E3-ED4F2D830A55}"/>
    <dgm:cxn modelId="{D28DE17D-63BD-40D4-ADD2-10921B3F1859}" type="presOf" srcId="{BC767D1A-6247-4171-934A-19B962826A7F}" destId="{54BE2A79-D060-4DD8-9FFC-7AE9F407ABBF}" srcOrd="0" destOrd="0" presId="urn:microsoft.com/office/officeart/2005/8/layout/vList2"/>
    <dgm:cxn modelId="{CF896A70-F17E-45CD-9FD2-92429541608B}" type="presParOf" srcId="{5D2217FD-A1B8-4515-AB2D-5BF5DD05C1D5}" destId="{620DADBD-B03B-439D-9047-401BB710591A}" srcOrd="0" destOrd="0" presId="urn:microsoft.com/office/officeart/2005/8/layout/vList2"/>
    <dgm:cxn modelId="{ED62E97A-DB1F-44A7-90DB-DA602BB9951B}" type="presParOf" srcId="{5D2217FD-A1B8-4515-AB2D-5BF5DD05C1D5}" destId="{1265DEFA-1483-4683-BB70-7F5732683213}" srcOrd="1" destOrd="0" presId="urn:microsoft.com/office/officeart/2005/8/layout/vList2"/>
    <dgm:cxn modelId="{99AAC475-9A5A-44C2-9CBB-5E5B34EB7E50}" type="presParOf" srcId="{5D2217FD-A1B8-4515-AB2D-5BF5DD05C1D5}" destId="{8B606483-5478-4741-9546-8535B4D8136B}" srcOrd="2" destOrd="0" presId="urn:microsoft.com/office/officeart/2005/8/layout/vList2"/>
    <dgm:cxn modelId="{8244682D-867D-4A17-8CBE-91A944B3FB1B}" type="presParOf" srcId="{5D2217FD-A1B8-4515-AB2D-5BF5DD05C1D5}" destId="{54BE2A79-D060-4DD8-9FFC-7AE9F407ABB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F6FBD-6951-47BB-90ED-E875DB46C658}">
      <dsp:nvSpPr>
        <dsp:cNvPr id="0" name=""/>
        <dsp:cNvSpPr/>
      </dsp:nvSpPr>
      <dsp:spPr>
        <a:xfrm>
          <a:off x="301622" y="288"/>
          <a:ext cx="8280000" cy="589799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smtClean="0"/>
            <a:t>Grafting methods applicable for herbaceous grafting</a:t>
          </a:r>
          <a:endParaRPr lang="el-GR" sz="3000" kern="1200"/>
        </a:p>
      </dsp:txBody>
      <dsp:txXfrm>
        <a:off x="301622" y="288"/>
        <a:ext cx="8280000" cy="589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F6FBD-6951-47BB-90ED-E875DB46C658}">
      <dsp:nvSpPr>
        <dsp:cNvPr id="0" name=""/>
        <dsp:cNvSpPr/>
      </dsp:nvSpPr>
      <dsp:spPr>
        <a:xfrm>
          <a:off x="2371622" y="288"/>
          <a:ext cx="4140000" cy="589799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Grafting Union Formation</a:t>
          </a:r>
          <a:endParaRPr lang="el-GR" sz="3000" kern="1200" dirty="0"/>
        </a:p>
      </dsp:txBody>
      <dsp:txXfrm>
        <a:off x="2371622" y="288"/>
        <a:ext cx="4140000" cy="589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5A82D-12F9-44E2-A799-F07751B4BFE4}">
      <dsp:nvSpPr>
        <dsp:cNvPr id="0" name=""/>
        <dsp:cNvSpPr/>
      </dsp:nvSpPr>
      <dsp:spPr>
        <a:xfrm>
          <a:off x="2963764" y="1025380"/>
          <a:ext cx="2055297" cy="356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352"/>
              </a:lnTo>
              <a:lnTo>
                <a:pt x="2055297" y="178352"/>
              </a:lnTo>
              <a:lnTo>
                <a:pt x="2055297" y="35670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B4597-A0D3-45A6-AEE1-00EC62044C06}">
      <dsp:nvSpPr>
        <dsp:cNvPr id="0" name=""/>
        <dsp:cNvSpPr/>
      </dsp:nvSpPr>
      <dsp:spPr>
        <a:xfrm>
          <a:off x="2918044" y="1025380"/>
          <a:ext cx="91440" cy="3567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670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8BD7F7-06F3-4027-98B3-4DAE166C3DC2}">
      <dsp:nvSpPr>
        <dsp:cNvPr id="0" name=""/>
        <dsp:cNvSpPr/>
      </dsp:nvSpPr>
      <dsp:spPr>
        <a:xfrm>
          <a:off x="908466" y="1025380"/>
          <a:ext cx="2055297" cy="356704"/>
        </a:xfrm>
        <a:custGeom>
          <a:avLst/>
          <a:gdLst/>
          <a:ahLst/>
          <a:cxnLst/>
          <a:rect l="0" t="0" r="0" b="0"/>
          <a:pathLst>
            <a:path>
              <a:moveTo>
                <a:pt x="2055297" y="0"/>
              </a:moveTo>
              <a:lnTo>
                <a:pt x="2055297" y="178352"/>
              </a:lnTo>
              <a:lnTo>
                <a:pt x="0" y="178352"/>
              </a:lnTo>
              <a:lnTo>
                <a:pt x="0" y="35670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9C893-56C3-4757-9B38-27486A014D81}">
      <dsp:nvSpPr>
        <dsp:cNvPr id="0" name=""/>
        <dsp:cNvSpPr/>
      </dsp:nvSpPr>
      <dsp:spPr>
        <a:xfrm>
          <a:off x="551898" y="866"/>
          <a:ext cx="4823731" cy="10245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A low or incorrect callus formation between the rootstock and scion could lead to</a:t>
          </a:r>
          <a:endParaRPr lang="el-GR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51898" y="866"/>
        <a:ext cx="4823731" cy="1024514"/>
      </dsp:txXfrm>
    </dsp:sp>
    <dsp:sp modelId="{27F9DF74-1F22-44F6-A363-5D2EB4930A14}">
      <dsp:nvSpPr>
        <dsp:cNvPr id="0" name=""/>
        <dsp:cNvSpPr/>
      </dsp:nvSpPr>
      <dsp:spPr>
        <a:xfrm>
          <a:off x="59170" y="1382085"/>
          <a:ext cx="1698592" cy="8492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defoliation </a:t>
          </a:r>
          <a:endParaRPr lang="el-GR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9170" y="1382085"/>
        <a:ext cx="1698592" cy="849296"/>
      </dsp:txXfrm>
    </dsp:sp>
    <dsp:sp modelId="{F8FDD50F-6B24-4D4B-9746-2FA7799BC400}">
      <dsp:nvSpPr>
        <dsp:cNvPr id="0" name=""/>
        <dsp:cNvSpPr/>
      </dsp:nvSpPr>
      <dsp:spPr>
        <a:xfrm>
          <a:off x="2114467" y="1382085"/>
          <a:ext cx="1698592" cy="8492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reduction of scion growth</a:t>
          </a:r>
          <a:endParaRPr lang="el-GR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114467" y="1382085"/>
        <a:ext cx="1698592" cy="849296"/>
      </dsp:txXfrm>
    </dsp:sp>
    <dsp:sp modelId="{6451B8B7-0C73-48ED-BA8B-9CE58DC49638}">
      <dsp:nvSpPr>
        <dsp:cNvPr id="0" name=""/>
        <dsp:cNvSpPr/>
      </dsp:nvSpPr>
      <dsp:spPr>
        <a:xfrm>
          <a:off x="4169764" y="1382085"/>
          <a:ext cx="1698592" cy="8492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low survival of grafted plants </a:t>
          </a:r>
          <a:endParaRPr lang="el-GR" sz="18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69764" y="1382085"/>
        <a:ext cx="1698592" cy="8492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982AF-6B2B-4B7B-BC82-7486F81C8D3F}">
      <dsp:nvSpPr>
        <dsp:cNvPr id="0" name=""/>
        <dsp:cNvSpPr/>
      </dsp:nvSpPr>
      <dsp:spPr>
        <a:xfrm>
          <a:off x="0" y="1037"/>
          <a:ext cx="6051202" cy="41093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What happens?</a:t>
          </a:r>
          <a:endParaRPr lang="el-GR" sz="1800" kern="1200" dirty="0"/>
        </a:p>
      </dsp:txBody>
      <dsp:txXfrm>
        <a:off x="20060" y="21097"/>
        <a:ext cx="6011082" cy="370817"/>
      </dsp:txXfrm>
    </dsp:sp>
    <dsp:sp modelId="{016A8023-DB2E-4887-985B-041CE5589B9A}">
      <dsp:nvSpPr>
        <dsp:cNvPr id="0" name=""/>
        <dsp:cNvSpPr/>
      </dsp:nvSpPr>
      <dsp:spPr>
        <a:xfrm>
          <a:off x="0" y="411975"/>
          <a:ext cx="6051202" cy="1159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126" tIns="22860" rIns="128016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kern="1200" dirty="0" smtClean="0"/>
            <a:t>callus proliferation (from both the rootstock and the scion), </a:t>
          </a:r>
          <a:endParaRPr lang="el-G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kern="1200" dirty="0" smtClean="0"/>
            <a:t>callus bridge formation, </a:t>
          </a:r>
          <a:endParaRPr lang="el-G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kern="1200" dirty="0" smtClean="0"/>
            <a:t>differentiation of new vascular tissue from callus cells and</a:t>
          </a:r>
          <a:endParaRPr lang="el-G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800" kern="1200" dirty="0" smtClean="0"/>
            <a:t>production of secondary xylem and phloem</a:t>
          </a:r>
          <a:endParaRPr lang="el-GR" sz="1800" kern="1200" dirty="0"/>
        </a:p>
      </dsp:txBody>
      <dsp:txXfrm>
        <a:off x="0" y="411975"/>
        <a:ext cx="6051202" cy="1159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4BBFC-6DB2-4A39-8BF9-96A9EBBDB69B}">
      <dsp:nvSpPr>
        <dsp:cNvPr id="0" name=""/>
        <dsp:cNvSpPr/>
      </dsp:nvSpPr>
      <dsp:spPr>
        <a:xfrm>
          <a:off x="2278" y="137946"/>
          <a:ext cx="5255366" cy="117562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48260" rIns="135128" bIns="48260" numCol="1" spcCol="1270" anchor="ctr" anchorCtr="0">
          <a:noAutofit/>
        </a:bodyPr>
        <a:lstStyle/>
        <a:p>
          <a:pPr lvl="0" algn="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rPr>
            <a:t>Promotion of cell division from the graft union is optimum under environmental conditions of 25-30°C and 95% or higher relative humidity, which protect the wounded tissues from desiccation</a:t>
          </a:r>
          <a:endParaRPr lang="el-GR" sz="19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</a:endParaRPr>
        </a:p>
      </dsp:txBody>
      <dsp:txXfrm>
        <a:off x="2278" y="137946"/>
        <a:ext cx="5255366" cy="1175625"/>
      </dsp:txXfrm>
    </dsp:sp>
    <dsp:sp modelId="{6E8E57BE-FAEF-4927-A9FD-BAC71EC07574}">
      <dsp:nvSpPr>
        <dsp:cNvPr id="0" name=""/>
        <dsp:cNvSpPr/>
      </dsp:nvSpPr>
      <dsp:spPr>
        <a:xfrm>
          <a:off x="15746" y="137946"/>
          <a:ext cx="281900" cy="117562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9316F-3EEC-4F22-9C99-34BE9686A425}">
      <dsp:nvSpPr>
        <dsp:cNvPr id="0" name=""/>
        <dsp:cNvSpPr/>
      </dsp:nvSpPr>
      <dsp:spPr>
        <a:xfrm rot="16200000">
          <a:off x="3851920" y="-3851920"/>
          <a:ext cx="1368152" cy="9071992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6531" bIns="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Mechanisms involved in rootstock performance at      stress conditions</a:t>
          </a:r>
          <a:endParaRPr lang="de-DE" sz="2900" b="1" kern="1200" dirty="0">
            <a:solidFill>
              <a:schemeClr val="tx1"/>
            </a:solidFill>
          </a:endParaRPr>
        </a:p>
      </dsp:txBody>
      <dsp:txXfrm rot="5400000">
        <a:off x="0" y="273630"/>
        <a:ext cx="9071992" cy="8208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DADBD-B03B-439D-9047-401BB710591A}">
      <dsp:nvSpPr>
        <dsp:cNvPr id="0" name=""/>
        <dsp:cNvSpPr/>
      </dsp:nvSpPr>
      <dsp:spPr>
        <a:xfrm>
          <a:off x="0" y="187866"/>
          <a:ext cx="8748464" cy="719549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FFFF00"/>
              </a:solidFill>
            </a:rPr>
            <a:t>Root growth and architecture </a:t>
          </a:r>
          <a:endParaRPr lang="el-GR" sz="3000" b="1" kern="1200" dirty="0">
            <a:solidFill>
              <a:srgbClr val="FFFF00"/>
            </a:solidFill>
          </a:endParaRPr>
        </a:p>
      </dsp:txBody>
      <dsp:txXfrm>
        <a:off x="35125" y="222991"/>
        <a:ext cx="8678214" cy="649299"/>
      </dsp:txXfrm>
    </dsp:sp>
    <dsp:sp modelId="{8B606483-5478-4741-9546-8535B4D8136B}">
      <dsp:nvSpPr>
        <dsp:cNvPr id="0" name=""/>
        <dsp:cNvSpPr/>
      </dsp:nvSpPr>
      <dsp:spPr>
        <a:xfrm>
          <a:off x="0" y="993816"/>
          <a:ext cx="8748464" cy="719549"/>
        </a:xfrm>
        <a:prstGeom prst="roundRect">
          <a:avLst/>
        </a:prstGeom>
        <a:solidFill>
          <a:schemeClr val="accent2">
            <a:shade val="50000"/>
            <a:hueOff val="-41484"/>
            <a:satOff val="-8409"/>
            <a:lumOff val="4625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chemeClr val="tx1"/>
              </a:solidFill>
            </a:rPr>
            <a:t>Root functioning </a:t>
          </a:r>
          <a:endParaRPr lang="el-GR" sz="3000" b="1" kern="1200" dirty="0">
            <a:solidFill>
              <a:schemeClr val="tx1"/>
            </a:solidFill>
          </a:endParaRPr>
        </a:p>
      </dsp:txBody>
      <dsp:txXfrm>
        <a:off x="35125" y="1028941"/>
        <a:ext cx="8678214" cy="649299"/>
      </dsp:txXfrm>
    </dsp:sp>
    <dsp:sp modelId="{54BE2A79-D060-4DD8-9FFC-7AE9F407ABBF}">
      <dsp:nvSpPr>
        <dsp:cNvPr id="0" name=""/>
        <dsp:cNvSpPr/>
      </dsp:nvSpPr>
      <dsp:spPr>
        <a:xfrm>
          <a:off x="0" y="1713366"/>
          <a:ext cx="8748464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764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b="1" kern="1200" dirty="0" smtClean="0"/>
            <a:t>Nutrient absorption </a:t>
          </a:r>
          <a:endParaRPr lang="el-GR" sz="2300" b="1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b="1" kern="1200" dirty="0" smtClean="0"/>
            <a:t>Absorption and translocation of water</a:t>
          </a:r>
          <a:endParaRPr lang="en-US" sz="2300" b="1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b="1" kern="1200" dirty="0" smtClean="0"/>
            <a:t>Lipid peroxidation and antioxidants </a:t>
          </a:r>
          <a:endParaRPr lang="el-GR" sz="2300" b="1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b="1" kern="1200" dirty="0" smtClean="0"/>
            <a:t>Sink-source relations (photosynthesis)</a:t>
          </a:r>
          <a:endParaRPr lang="el-GR" sz="2300" b="1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b="1" kern="1200" dirty="0" smtClean="0"/>
            <a:t>Production, (upward) transport and signaling of phytohormones </a:t>
          </a:r>
          <a:endParaRPr lang="en-US" sz="2300" b="1" kern="1200" dirty="0"/>
        </a:p>
      </dsp:txBody>
      <dsp:txXfrm>
        <a:off x="0" y="1713366"/>
        <a:ext cx="8748464" cy="1987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+Icon">
  <dgm:title val="Λίστα μεταβλητού πλάτους"/>
  <dgm:desc val="Χρησιμοποιήστε το για να δώσετε έμφαση σε στοιχεία διαφορετικής βαρύτητας. Λειτουργεί καλά με μεγάλο κείμενο Επιπέδου 1. Το πλάτος κάθε σχήματος καθορίζεται ανεξάρτητα, με βάση το κείμενό του. 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+Icon">
  <dgm:title val="Λίστα μεταβλητού πλάτους"/>
  <dgm:desc val="Χρησιμοποιήστε το για να δώσετε έμφαση σε στοιχεία διαφορετικής βαρύτητας. Λειτουργεί καλά με μεγάλο κείμενο Επιπέδου 1. Το πλάτος κάθε σχήματος καθορίζεται ανεξάρτητα, με βάση το κείμενό του. 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+Icon">
  <dgm:title val="Κατακόρυφη λίστα με αγκύλες"/>
  <dgm:desc val="Χρησιμοποιήστε το για να εμφανίσετε ομαδοποιημένα μπλοκ πληροφοριών. Λειτουργεί καλά με μεγάλους όγκους κειμένου Επιπέδου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794EC-E772-4CB5-BAE4-F65393219149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4774D-018C-4F60-B881-F4A7A8CE722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4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7502F6-F728-44BF-AC53-316458566307}" type="slidenum">
              <a:rPr lang="en-GB" smtClean="0"/>
              <a:pPr/>
              <a:t>5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7502F6-F728-44BF-AC53-316458566307}" type="slidenum">
              <a:rPr lang="en-GB" smtClean="0"/>
              <a:pPr/>
              <a:t>9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A78AB-EA36-4865-B22A-6693C68E5AA1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066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311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462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642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9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817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062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39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906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606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097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93FD9-60BB-4335-B0FB-2A1169597440}" type="datetimeFigureOut">
              <a:rPr lang="el-GR" smtClean="0"/>
              <a:pPr/>
              <a:t>27/4/2020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57E49-8E52-4A80-ACFA-9881A61D074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195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diagramColors" Target="../diagrams/colors3.xml"/><Relationship Id="rId18" Type="http://schemas.openxmlformats.org/officeDocument/2006/relationships/diagramQuickStyle" Target="../diagrams/quickStyle4.xml"/><Relationship Id="rId3" Type="http://schemas.openxmlformats.org/officeDocument/2006/relationships/diagramData" Target="../diagrams/data2.xml"/><Relationship Id="rId21" Type="http://schemas.openxmlformats.org/officeDocument/2006/relationships/image" Target="../media/image28.jpeg"/><Relationship Id="rId7" Type="http://schemas.microsoft.com/office/2007/relationships/diagramDrawing" Target="../diagrams/drawing2.xml"/><Relationship Id="rId12" Type="http://schemas.openxmlformats.org/officeDocument/2006/relationships/diagramQuickStyle" Target="../diagrams/quickStyle3.xml"/><Relationship Id="rId17" Type="http://schemas.openxmlformats.org/officeDocument/2006/relationships/diagramLayout" Target="../diagrams/layout4.xml"/><Relationship Id="rId2" Type="http://schemas.openxmlformats.org/officeDocument/2006/relationships/image" Target="../media/image2.png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Layout" Target="../diagrams/layout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7.jpeg"/><Relationship Id="rId10" Type="http://schemas.openxmlformats.org/officeDocument/2006/relationships/diagramData" Target="../diagrams/data3.xml"/><Relationship Id="rId19" Type="http://schemas.openxmlformats.org/officeDocument/2006/relationships/diagramColors" Target="../diagrams/colors4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.gif"/><Relationship Id="rId14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12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2.jpe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3.gif"/><Relationship Id="rId9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.jpeg"/><Relationship Id="rId7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w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107488" cy="580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351912" cy="252028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Vegetable grafting</a:t>
            </a:r>
            <a:br>
              <a:rPr lang="en-US" sz="6000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l-GR" sz="3200" i="1" dirty="0">
              <a:solidFill>
                <a:srgbClr val="FFFF00"/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5085184"/>
            <a:ext cx="2304256" cy="72008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Georgia Ntatsi</a:t>
            </a:r>
            <a:endParaRPr lang="el-G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05264"/>
            <a:ext cx="9144000" cy="26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6 - Ορθογώνιο"/>
          <p:cNvSpPr>
            <a:spLocks noChangeArrowheads="1"/>
          </p:cNvSpPr>
          <p:nvPr/>
        </p:nvSpPr>
        <p:spPr bwMode="auto">
          <a:xfrm>
            <a:off x="828278" y="6093296"/>
            <a:ext cx="78481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Laboratory of Vegetable Production</a:t>
            </a:r>
          </a:p>
          <a:p>
            <a:r>
              <a:rPr lang="en-US" sz="2000" b="1" dirty="0" smtClean="0">
                <a:effectLst/>
                <a:latin typeface="Calibri" pitchFamily="34" charset="0"/>
              </a:rPr>
              <a:t>Agricultural University of Athens</a:t>
            </a:r>
            <a:endParaRPr lang="el-GR" sz="2000" b="1" dirty="0">
              <a:effectLst/>
              <a:latin typeface="Calibri" pitchFamily="34" charset="0"/>
            </a:endParaRPr>
          </a:p>
        </p:txBody>
      </p:sp>
      <p:pic>
        <p:nvPicPr>
          <p:cNvPr id="28" name="Picture 4" descr="C:\Users\Γεωργία\Desktop\AUA_dimitra_sho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5" y="6093295"/>
            <a:ext cx="798673" cy="72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Γεωργία\Desktop\ΔΙΔΑΚΤΟΡΙΚΟ\PROJECTS\COST ACTION on GRAFTING\VegetableGrafting_LOGO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4732" y="6137309"/>
            <a:ext cx="473485" cy="720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476672"/>
            <a:ext cx="4355976" cy="4176464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Tomato plant grafted following the splice grafting method</a:t>
            </a:r>
            <a:endParaRPr lang="el-GR" dirty="0"/>
          </a:p>
        </p:txBody>
      </p:sp>
      <p:pic>
        <p:nvPicPr>
          <p:cNvPr id="4" name="Content Placeholder 3" descr="ΕΙΚΟΝΑ 9.34Β - ΤΟΜΑΤΑ ΕΜΒΟΛΙΑΣΜΕΝΗ ΜΕΤΑ ΤΗ ΣΥΓΚΟΛΛΗΣ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55601" y="116632"/>
            <a:ext cx="4580895" cy="666936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3744416" cy="1800200"/>
          </a:xfrm>
        </p:spPr>
        <p:txBody>
          <a:bodyPr/>
          <a:lstStyle/>
          <a:p>
            <a:r>
              <a:rPr lang="en-US" dirty="0" smtClean="0"/>
              <a:t>Cleft grafting</a:t>
            </a:r>
            <a:endParaRPr lang="el-GR" dirty="0"/>
          </a:p>
        </p:txBody>
      </p:sp>
      <p:pic>
        <p:nvPicPr>
          <p:cNvPr id="4" name="Content Placeholder 3" descr="Σχήμα 9.15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0" y="44624"/>
            <a:ext cx="4896544" cy="673082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ΕΙΚΟΝΑ 9.41 - ΧΕΙΡΩΝΑΚΤΙΚΟΣ ΕΜΒΟΛΙΑΣΜΟΣ ΣΕ ΦΥΤΩΡΙ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16632"/>
            <a:ext cx="5040560" cy="6680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Manual grafting</a:t>
            </a:r>
            <a:endParaRPr lang="el-GR" sz="40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ΕΙΚΟΝΑ 9.40Α - GRAFTING ROBOT - ΚΙΝΗΣΗ ΥΠΟΚΕΙΜΕΝΟΥ-ΕΜΒΟΛΙΟ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490873"/>
            <a:ext cx="4499991" cy="3367126"/>
          </a:xfrm>
          <a:prstGeom prst="rect">
            <a:avLst/>
          </a:prstGeom>
        </p:spPr>
      </p:pic>
      <p:pic>
        <p:nvPicPr>
          <p:cNvPr id="3" name="Picture 2" descr="ΕΙΚΟΝΑ 9.39 - GRAFTING ROB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"/>
            <a:ext cx="4572000" cy="3421008"/>
          </a:xfrm>
          <a:prstGeom prst="rect">
            <a:avLst/>
          </a:prstGeom>
        </p:spPr>
      </p:pic>
      <p:pic>
        <p:nvPicPr>
          <p:cNvPr id="4" name="Picture 3" descr="ΕΙΚΟΝΑ 9.40Β - GRAFTING ROBOT - ΕΠΑΦΗ ΥΠΟΚΕΙΜΕΝΟΥ-ΕΜΒΟΛΙΟ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1317" y="3429000"/>
            <a:ext cx="4582683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12474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Grafting machine</a:t>
            </a:r>
            <a:endParaRPr lang="el-GR" sz="4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22923"/>
            <a:ext cx="9144000" cy="24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Διάγραμμα 8"/>
          <p:cNvGraphicFramePr/>
          <p:nvPr>
            <p:extLst>
              <p:ext uri="{D42A27DB-BD31-4B8C-83A1-F6EECF244321}">
                <p14:modId xmlns:p14="http://schemas.microsoft.com/office/powerpoint/2010/main" val="3993859518"/>
              </p:ext>
            </p:extLst>
          </p:nvPr>
        </p:nvGraphicFramePr>
        <p:xfrm>
          <a:off x="-324544" y="44624"/>
          <a:ext cx="8883245" cy="590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" name="39 - Ορθογώνιο"/>
          <p:cNvSpPr/>
          <p:nvPr/>
        </p:nvSpPr>
        <p:spPr>
          <a:xfrm>
            <a:off x="5703635" y="5600273"/>
            <a:ext cx="3440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 err="1"/>
              <a:t>Martínez-Ballesta</a:t>
            </a:r>
            <a:r>
              <a:rPr lang="en-US" sz="1200" i="1" dirty="0"/>
              <a:t>, </a:t>
            </a:r>
            <a:r>
              <a:rPr lang="en-US" sz="1200" i="1" dirty="0" smtClean="0"/>
              <a:t>et al.2010 Sci. Hort. 127, 112-118</a:t>
            </a:r>
          </a:p>
        </p:txBody>
      </p:sp>
      <p:pic>
        <p:nvPicPr>
          <p:cNvPr id="30" name="Picture 2" descr="C:\Users\Γεωργία\Desktop\ΔΙΔΑΚΤΟΡΙΚΟ\PROJECTS\COST ACTION on GRAFTING\VegetableGrafting_LOGO_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09200" y="6204994"/>
            <a:ext cx="429017" cy="653005"/>
          </a:xfrm>
          <a:prstGeom prst="rect">
            <a:avLst/>
          </a:prstGeom>
          <a:noFill/>
        </p:spPr>
      </p:pic>
      <p:pic>
        <p:nvPicPr>
          <p:cNvPr id="31" name="Picture 4" descr="C:\Users\Γεωργία\Desktop\AUA_dimitra_short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605" y="6204994"/>
            <a:ext cx="653357" cy="60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Διάγραμμα 11"/>
          <p:cNvGraphicFramePr/>
          <p:nvPr>
            <p:extLst>
              <p:ext uri="{D42A27DB-BD31-4B8C-83A1-F6EECF244321}">
                <p14:modId xmlns:p14="http://schemas.microsoft.com/office/powerpoint/2010/main" val="1681040078"/>
              </p:ext>
            </p:extLst>
          </p:nvPr>
        </p:nvGraphicFramePr>
        <p:xfrm>
          <a:off x="372664" y="3356992"/>
          <a:ext cx="592752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050" name="Picture 2" descr="C:\Users\Γεωργία\Desktop\treetrunk copy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964" y="476672"/>
            <a:ext cx="2174359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Διάγραμμα 10"/>
          <p:cNvGraphicFramePr/>
          <p:nvPr>
            <p:extLst>
              <p:ext uri="{D42A27DB-BD31-4B8C-83A1-F6EECF244321}">
                <p14:modId xmlns:p14="http://schemas.microsoft.com/office/powerpoint/2010/main" val="2712495025"/>
              </p:ext>
            </p:extLst>
          </p:nvPr>
        </p:nvGraphicFramePr>
        <p:xfrm>
          <a:off x="681038" y="920542"/>
          <a:ext cx="6051202" cy="1572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051" name="Picture 3" descr="C:\Users\Γεωργία\Desktop\BERLIN\IGZ-foto\Photo IGZ\Grafting\P8190184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2" t="-327" r="26417" b="27861"/>
          <a:stretch/>
        </p:blipFill>
        <p:spPr bwMode="auto">
          <a:xfrm>
            <a:off x="6850375" y="2564904"/>
            <a:ext cx="2283948" cy="2970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217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3010"/>
            <a:ext cx="9144000" cy="24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- Τίτλος"/>
          <p:cNvSpPr>
            <a:spLocks noGrp="1"/>
          </p:cNvSpPr>
          <p:nvPr>
            <p:ph type="ctrTitle"/>
          </p:nvPr>
        </p:nvSpPr>
        <p:spPr>
          <a:xfrm>
            <a:off x="5580112" y="144016"/>
            <a:ext cx="3528392" cy="764704"/>
          </a:xfrm>
        </p:spPr>
        <p:txBody>
          <a:bodyPr>
            <a:normAutofit fontScale="90000"/>
          </a:bodyPr>
          <a:lstStyle/>
          <a:p>
            <a:r>
              <a:rPr lang="en-US" altLang="de-DE" sz="3200" b="0" dirty="0" smtClean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What makes grafting successful?</a:t>
            </a:r>
            <a:endParaRPr lang="el-GR" sz="3200" dirty="0"/>
          </a:p>
        </p:txBody>
      </p:sp>
      <p:pic>
        <p:nvPicPr>
          <p:cNvPr id="30" name="Picture 2" descr="C:\Users\Γεωργία\Desktop\ΔΙΔΑΚΤΟΡΙΚΟ\PROJECTS\COST ACTION on GRAFTING\VegetableGrafting_LOGO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4732" y="6137309"/>
            <a:ext cx="473485" cy="720690"/>
          </a:xfrm>
          <a:prstGeom prst="rect">
            <a:avLst/>
          </a:prstGeom>
          <a:noFill/>
        </p:spPr>
      </p:pic>
      <p:pic>
        <p:nvPicPr>
          <p:cNvPr id="31" name="Picture 4" descr="C:\Users\Γεωργία\Desktop\AUA_dimitra_sho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5" y="6137309"/>
            <a:ext cx="725971" cy="67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Ορθογώνιο 1"/>
          <p:cNvSpPr/>
          <p:nvPr/>
        </p:nvSpPr>
        <p:spPr>
          <a:xfrm>
            <a:off x="330948" y="208839"/>
            <a:ext cx="5115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n-US" dirty="0" smtClean="0"/>
              <a:t>Compatibility </a:t>
            </a:r>
          </a:p>
          <a:p>
            <a:pPr marL="342900" indent="-342900">
              <a:buAutoNum type="alphaUcPeriod"/>
            </a:pPr>
            <a:endParaRPr lang="en-US" dirty="0"/>
          </a:p>
          <a:p>
            <a:pPr marL="342900" indent="-342900">
              <a:buAutoNum type="alphaUcPeriod"/>
            </a:pPr>
            <a:r>
              <a:rPr lang="en-US" dirty="0" smtClean="0"/>
              <a:t>Cambial </a:t>
            </a:r>
            <a:r>
              <a:rPr lang="en-US" dirty="0"/>
              <a:t>"contact" (alignment</a:t>
            </a:r>
            <a:r>
              <a:rPr lang="en-US" dirty="0" smtClean="0"/>
              <a:t>)</a:t>
            </a:r>
          </a:p>
          <a:p>
            <a:pPr marL="342900" indent="-342900">
              <a:buAutoNum type="alphaUcPeriod"/>
            </a:pPr>
            <a:endParaRPr lang="en-US" dirty="0" smtClean="0"/>
          </a:p>
          <a:p>
            <a:endParaRPr lang="en-US" dirty="0" smtClean="0"/>
          </a:p>
          <a:p>
            <a:pPr marL="342900" indent="-342900">
              <a:buAutoNum type="alphaUcPeriod"/>
            </a:pPr>
            <a:endParaRPr lang="el-GR" dirty="0"/>
          </a:p>
        </p:txBody>
      </p:sp>
      <p:pic>
        <p:nvPicPr>
          <p:cNvPr id="14" name="Picture 3" descr="C:\Users\Γεωργία\Desktop\BERLIN\Thesis Experiments\3rd Exp Micro Array-Cold\Fotos\Commet-Commet 2.JPG"/>
          <p:cNvPicPr>
            <a:picLocks noChangeAspect="1" noChangeArrowheads="1"/>
          </p:cNvPicPr>
          <p:nvPr/>
        </p:nvPicPr>
        <p:blipFill>
          <a:blip r:embed="rId5" cstate="print"/>
          <a:srcRect l="26375" r="39571" b="29001"/>
          <a:stretch>
            <a:fillRect/>
          </a:stretch>
        </p:blipFill>
        <p:spPr bwMode="auto">
          <a:xfrm>
            <a:off x="6899659" y="1963164"/>
            <a:ext cx="2064829" cy="3554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Users\Γεωργία\Desktop\BERLIN\Thesis Experiments\3rd Exp Micro Array-Cold\Fotos\LA1777-Commet 5.JPG"/>
          <p:cNvPicPr>
            <a:picLocks noChangeAspect="1" noChangeArrowheads="1"/>
          </p:cNvPicPr>
          <p:nvPr/>
        </p:nvPicPr>
        <p:blipFill>
          <a:blip r:embed="rId6" cstate="print"/>
          <a:srcRect l="29525" t="23750" r="35825" b="6951"/>
          <a:stretch>
            <a:fillRect/>
          </a:stretch>
        </p:blipFill>
        <p:spPr bwMode="auto">
          <a:xfrm>
            <a:off x="4427984" y="1963164"/>
            <a:ext cx="2160240" cy="355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Γεωργία\Desktop\CambAl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7"/>
            <a:ext cx="3960440" cy="432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27 - Τίτλος"/>
          <p:cNvSpPr txBox="1">
            <a:spLocks/>
          </p:cNvSpPr>
          <p:nvPr/>
        </p:nvSpPr>
        <p:spPr>
          <a:xfrm>
            <a:off x="6759882" y="1196752"/>
            <a:ext cx="2045765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CO/MM</a:t>
            </a:r>
            <a:endParaRPr lang="el-GR" sz="3200" dirty="0"/>
          </a:p>
        </p:txBody>
      </p:sp>
      <p:sp>
        <p:nvSpPr>
          <p:cNvPr id="12" name="27 - Τίτλος"/>
          <p:cNvSpPr txBox="1">
            <a:spLocks/>
          </p:cNvSpPr>
          <p:nvPr/>
        </p:nvSpPr>
        <p:spPr>
          <a:xfrm>
            <a:off x="4211961" y="1202585"/>
            <a:ext cx="2547922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CO/LA 1777</a:t>
            </a:r>
            <a:endParaRPr lang="el-GR" sz="3200" dirty="0"/>
          </a:p>
        </p:txBody>
      </p:sp>
      <p:cxnSp>
        <p:nvCxnSpPr>
          <p:cNvPr id="4" name="Ευθύγραμμο βέλος σύνδεσης 3"/>
          <p:cNvCxnSpPr/>
          <p:nvPr/>
        </p:nvCxnSpPr>
        <p:spPr>
          <a:xfrm>
            <a:off x="1115616" y="4077072"/>
            <a:ext cx="6984776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/>
          <p:cNvCxnSpPr/>
          <p:nvPr/>
        </p:nvCxnSpPr>
        <p:spPr>
          <a:xfrm>
            <a:off x="2411760" y="3212976"/>
            <a:ext cx="3096344" cy="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6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3010"/>
            <a:ext cx="9144000" cy="24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- Τίτλος"/>
          <p:cNvSpPr>
            <a:spLocks noGrp="1"/>
          </p:cNvSpPr>
          <p:nvPr>
            <p:ph type="ctrTitle"/>
          </p:nvPr>
        </p:nvSpPr>
        <p:spPr>
          <a:xfrm>
            <a:off x="5580112" y="144016"/>
            <a:ext cx="3528392" cy="764704"/>
          </a:xfrm>
        </p:spPr>
        <p:txBody>
          <a:bodyPr>
            <a:normAutofit fontScale="90000"/>
          </a:bodyPr>
          <a:lstStyle/>
          <a:p>
            <a:r>
              <a:rPr lang="en-US" altLang="de-DE" sz="3200" b="0" dirty="0" smtClean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What makes grafting successful?</a:t>
            </a:r>
            <a:endParaRPr lang="el-GR" sz="3200" dirty="0"/>
          </a:p>
        </p:txBody>
      </p:sp>
      <p:pic>
        <p:nvPicPr>
          <p:cNvPr id="30" name="Picture 2" descr="C:\Users\Γεωργία\Desktop\ΔΙΔΑΚΤΟΡΙΚΟ\PROJECTS\COST ACTION on GRAFTING\VegetableGrafting_LOGO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4732" y="6137309"/>
            <a:ext cx="473485" cy="720690"/>
          </a:xfrm>
          <a:prstGeom prst="rect">
            <a:avLst/>
          </a:prstGeom>
          <a:noFill/>
        </p:spPr>
      </p:pic>
      <p:pic>
        <p:nvPicPr>
          <p:cNvPr id="31" name="Picture 4" descr="C:\Users\Γεωργία\Desktop\AUA_dimitra_sho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5" y="6137309"/>
            <a:ext cx="725971" cy="67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Ορθογώνιο 1"/>
          <p:cNvSpPr/>
          <p:nvPr/>
        </p:nvSpPr>
        <p:spPr>
          <a:xfrm>
            <a:off x="179512" y="208839"/>
            <a:ext cx="5523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</a:t>
            </a:r>
            <a:r>
              <a:rPr lang="en-US" dirty="0"/>
              <a:t>. </a:t>
            </a:r>
            <a:r>
              <a:rPr lang="en-US" dirty="0" smtClean="0"/>
              <a:t>Pressure (To form a </a:t>
            </a:r>
            <a:r>
              <a:rPr lang="en-US" dirty="0"/>
              <a:t>continuous bridge of </a:t>
            </a:r>
            <a:r>
              <a:rPr lang="en-US" dirty="0" smtClean="0"/>
              <a:t>callus, </a:t>
            </a:r>
            <a:r>
              <a:rPr lang="en-US" dirty="0"/>
              <a:t>across which a new vascular cambium and then xylem and </a:t>
            </a:r>
            <a:r>
              <a:rPr lang="en-US" dirty="0" smtClean="0"/>
              <a:t>phloem) </a:t>
            </a:r>
          </a:p>
          <a:p>
            <a:endParaRPr lang="en-US" dirty="0" smtClean="0"/>
          </a:p>
          <a:p>
            <a:r>
              <a:rPr lang="en-US" dirty="0" smtClean="0"/>
              <a:t>D. Avoid tissue desiccation (mechanical barriers to </a:t>
            </a:r>
            <a:r>
              <a:rPr lang="en-US" dirty="0"/>
              <a:t>water vapor </a:t>
            </a:r>
            <a:r>
              <a:rPr lang="en-US" dirty="0" smtClean="0"/>
              <a:t>loss are important)</a:t>
            </a:r>
          </a:p>
          <a:p>
            <a:pPr marL="342900" indent="-342900">
              <a:buAutoNum type="alphaUcPeriod"/>
            </a:pPr>
            <a:endParaRPr lang="en-US" dirty="0" smtClean="0"/>
          </a:p>
          <a:p>
            <a:pPr marL="342900" indent="-342900">
              <a:buAutoNum type="alphaUcPeriod"/>
            </a:pPr>
            <a:endParaRPr lang="el-GR" dirty="0"/>
          </a:p>
        </p:txBody>
      </p:sp>
      <p:pic>
        <p:nvPicPr>
          <p:cNvPr id="4098" name="Picture 2" descr="Full-size image (29 K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82305"/>
            <a:ext cx="3581400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Γεωργία\Desktop\BERLIN\IGZ-foto\Photo IGZ\Grafting\P81901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62" y="3573016"/>
            <a:ext cx="3012612" cy="2259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Γεωργία\Desktop\BERLIN\IGZ-foto\Photo IGZ\Grafting Fotos 2010\DSC_03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31137" r="19512"/>
          <a:stretch/>
        </p:blipFill>
        <p:spPr bwMode="auto">
          <a:xfrm>
            <a:off x="5702960" y="1412776"/>
            <a:ext cx="3384416" cy="2102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2760448494"/>
              </p:ext>
            </p:extLst>
          </p:nvPr>
        </p:nvGraphicFramePr>
        <p:xfrm>
          <a:off x="-36512" y="2121498"/>
          <a:ext cx="5654585" cy="145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9822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4427984" cy="388843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Percentages of non-grafted, self-grafted and hetero-grafted tomato plants infected by</a:t>
            </a:r>
            <a:r>
              <a:rPr lang="el-GR" sz="2800" dirty="0" smtClean="0"/>
              <a:t>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</a:t>
            </a:r>
            <a:r>
              <a:rPr lang="el-GR" sz="2800" dirty="0" smtClean="0"/>
              <a:t>) </a:t>
            </a:r>
            <a:r>
              <a:rPr lang="el-GR" sz="2800" i="1" dirty="0" err="1" smtClean="0"/>
              <a:t>Fusarium</a:t>
            </a:r>
            <a:r>
              <a:rPr lang="el-GR" sz="2800" i="1" dirty="0" smtClean="0"/>
              <a:t> </a:t>
            </a:r>
            <a:r>
              <a:rPr lang="el-GR" sz="2800" i="1" dirty="0" err="1" smtClean="0"/>
              <a:t>oxysporum</a:t>
            </a:r>
            <a:r>
              <a:rPr lang="el-GR" sz="2800" dirty="0" smtClean="0"/>
              <a:t> f.</a:t>
            </a:r>
            <a:r>
              <a:rPr lang="en-US" sz="2800" dirty="0" smtClean="0"/>
              <a:t> </a:t>
            </a:r>
            <a:r>
              <a:rPr lang="el-GR" sz="2800" dirty="0" err="1" smtClean="0"/>
              <a:t>sp</a:t>
            </a:r>
            <a:r>
              <a:rPr lang="el-GR" sz="2800" dirty="0" smtClean="0"/>
              <a:t>. </a:t>
            </a:r>
            <a:r>
              <a:rPr lang="el-GR" sz="2800" i="1" dirty="0" err="1" smtClean="0"/>
              <a:t>lycopersici</a:t>
            </a:r>
            <a:r>
              <a:rPr lang="el-GR" sz="2800" dirty="0" smtClean="0"/>
              <a:t> </a:t>
            </a:r>
            <a:r>
              <a:rPr lang="en-US" sz="2800" dirty="0" smtClean="0"/>
              <a:t>and</a:t>
            </a:r>
            <a:r>
              <a:rPr lang="el-GR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</a:t>
            </a:r>
            <a:r>
              <a:rPr lang="el-GR" sz="2800" dirty="0" smtClean="0"/>
              <a:t>) </a:t>
            </a:r>
            <a:r>
              <a:rPr lang="en-US" sz="2800" dirty="0" smtClean="0"/>
              <a:t>bacterial wilt (</a:t>
            </a:r>
            <a:r>
              <a:rPr lang="el-GR" sz="2800" i="1" dirty="0" err="1" smtClean="0"/>
              <a:t>Ralstonia</a:t>
            </a:r>
            <a:r>
              <a:rPr lang="el-GR" sz="2800" i="1" dirty="0" smtClean="0"/>
              <a:t> </a:t>
            </a:r>
            <a:r>
              <a:rPr lang="el-GR" sz="2800" i="1" dirty="0" err="1" smtClean="0"/>
              <a:t>solanacearum</a:t>
            </a:r>
            <a:r>
              <a:rPr lang="el-GR" sz="2800" dirty="0" smtClean="0"/>
              <a:t>)</a:t>
            </a:r>
            <a:r>
              <a:rPr lang="en-US" sz="2800" dirty="0" smtClean="0"/>
              <a:t>.</a:t>
            </a:r>
            <a:endParaRPr lang="el-GR" sz="2800" dirty="0"/>
          </a:p>
        </p:txBody>
      </p:sp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3804640" y="116632"/>
          <a:ext cx="5159848" cy="6671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8" name="Document" r:id="rId3" imgW="5723356" imgH="7401038" progId="Word.Document.12">
                  <p:embed/>
                </p:oleObj>
              </mc:Choice>
              <mc:Fallback>
                <p:oleObj name="Document" r:id="rId3" imgW="5723356" imgH="7401038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4640" y="116632"/>
                        <a:ext cx="5159848" cy="6671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6" y="116632"/>
            <a:ext cx="8892480" cy="1143000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smtClean="0"/>
              <a:t>Impact of grafting and rootstock genotype </a:t>
            </a:r>
            <a:r>
              <a:rPr lang="el-GR" sz="2400" b="1" dirty="0" smtClean="0"/>
              <a:t>(‘</a:t>
            </a:r>
            <a:r>
              <a:rPr lang="en-US" sz="2400" b="1" dirty="0" smtClean="0"/>
              <a:t>Beaufort</a:t>
            </a:r>
            <a:r>
              <a:rPr lang="el-GR" sz="2400" b="1" dirty="0" smtClean="0"/>
              <a:t>’, </a:t>
            </a:r>
            <a:r>
              <a:rPr lang="en-US" sz="2400" b="1" dirty="0" smtClean="0"/>
              <a:t>He</a:t>
            </a:r>
            <a:r>
              <a:rPr lang="el-GR" sz="2400" b="1" dirty="0" smtClean="0"/>
              <a:t>-</a:t>
            </a:r>
            <a:r>
              <a:rPr lang="en-US" sz="2400" b="1" dirty="0" smtClean="0"/>
              <a:t>man</a:t>
            </a:r>
            <a:r>
              <a:rPr lang="el-GR" sz="2400" b="1" dirty="0" smtClean="0"/>
              <a:t>’ ‘</a:t>
            </a:r>
            <a:r>
              <a:rPr lang="en-US" sz="2400" b="1" dirty="0" err="1" smtClean="0"/>
              <a:t>Resistar</a:t>
            </a:r>
            <a:r>
              <a:rPr lang="el-GR" sz="2400" b="1" dirty="0" smtClean="0"/>
              <a:t>’) </a:t>
            </a:r>
            <a:r>
              <a:rPr lang="en-US" sz="2400" b="1" dirty="0" smtClean="0"/>
              <a:t>on</a:t>
            </a:r>
            <a:r>
              <a:rPr lang="el-GR" sz="2400" b="1" dirty="0" smtClean="0"/>
              <a:t> </a:t>
            </a:r>
            <a:r>
              <a:rPr lang="en-US" sz="2400" b="1" dirty="0" smtClean="0"/>
              <a:t>leaf Na</a:t>
            </a:r>
            <a:r>
              <a:rPr lang="el-GR" sz="2400" b="1" dirty="0" smtClean="0"/>
              <a:t> </a:t>
            </a:r>
            <a:r>
              <a:rPr lang="en-US" sz="2400" b="1" dirty="0" smtClean="0"/>
              <a:t>concentration in tomato grown at low (0.3 </a:t>
            </a:r>
            <a:r>
              <a:rPr lang="en-US" sz="2400" b="1" dirty="0" err="1" smtClean="0"/>
              <a:t>mM</a:t>
            </a:r>
            <a:r>
              <a:rPr lang="en-US" sz="2400" b="1" dirty="0" smtClean="0"/>
              <a:t>), moderate (22 </a:t>
            </a:r>
            <a:r>
              <a:rPr lang="en-US" sz="2400" b="1" dirty="0" err="1" smtClean="0"/>
              <a:t>mM</a:t>
            </a:r>
            <a:r>
              <a:rPr lang="en-US" sz="2400" b="1" dirty="0" smtClean="0"/>
              <a:t>) or high (45 </a:t>
            </a:r>
            <a:r>
              <a:rPr lang="en-US" sz="2400" b="1" dirty="0" err="1" smtClean="0"/>
              <a:t>mM</a:t>
            </a:r>
            <a:r>
              <a:rPr lang="en-US" sz="2400" b="1" dirty="0" smtClean="0"/>
              <a:t>) salinity.</a:t>
            </a:r>
            <a:endParaRPr lang="el-GR" sz="2400" b="1" dirty="0"/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1587142" y="1340768"/>
          <a:ext cx="7104246" cy="5517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2" name="Document" r:id="rId3" imgW="5742409" imgH="4459554" progId="Word.Document.12">
                  <p:embed/>
                </p:oleObj>
              </mc:Choice>
              <mc:Fallback>
                <p:oleObj name="Document" r:id="rId3" imgW="5742409" imgH="4459554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142" y="1340768"/>
                        <a:ext cx="7104246" cy="5517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691680" y="1556792"/>
            <a:ext cx="504056" cy="42484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vert270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Leaf Na concentration (mg g</a:t>
            </a:r>
            <a:r>
              <a:rPr kumimoji="0" lang="en-US" sz="2200" b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-1</a:t>
            </a:r>
            <a:r>
              <a:rPr kumimoji="0" lang="en-US" sz="2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D.W.)</a:t>
            </a:r>
            <a:endParaRPr kumimoji="0" lang="el-GR" sz="2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937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21 - Διάγραμμα"/>
          <p:cNvGraphicFramePr/>
          <p:nvPr>
            <p:extLst>
              <p:ext uri="{D42A27DB-BD31-4B8C-83A1-F6EECF244321}">
                <p14:modId xmlns:p14="http://schemas.microsoft.com/office/powerpoint/2010/main" val="128125103"/>
              </p:ext>
            </p:extLst>
          </p:nvPr>
        </p:nvGraphicFramePr>
        <p:xfrm>
          <a:off x="72008" y="116632"/>
          <a:ext cx="907199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5" name="24 - Διάγραμμα"/>
          <p:cNvGraphicFramePr/>
          <p:nvPr>
            <p:extLst>
              <p:ext uri="{D42A27DB-BD31-4B8C-83A1-F6EECF244321}">
                <p14:modId xmlns:p14="http://schemas.microsoft.com/office/powerpoint/2010/main" val="874074201"/>
              </p:ext>
            </p:extLst>
          </p:nvPr>
        </p:nvGraphicFramePr>
        <p:xfrm>
          <a:off x="251520" y="1772816"/>
          <a:ext cx="874846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4" name="Picture 2" descr="C:\Users\Γεωργία\Desktop\ΔΙΔΑΚΤΟΡΙΚΟ\PROJECTS\COST ACTION on GRAFTING\VegetableGrafting_LOGO_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60223" y="6282655"/>
            <a:ext cx="377994" cy="575344"/>
          </a:xfrm>
          <a:prstGeom prst="rect">
            <a:avLst/>
          </a:prstGeom>
          <a:noFill/>
        </p:spPr>
      </p:pic>
      <p:pic>
        <p:nvPicPr>
          <p:cNvPr id="26" name="Picture 4" descr="C:\Users\Γεωργία\Desktop\AUA_dimitra_short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605" y="6271549"/>
            <a:ext cx="581955" cy="542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49280"/>
            <a:ext cx="9144000" cy="1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- Τίτλος"/>
          <p:cNvSpPr>
            <a:spLocks noGrp="1"/>
          </p:cNvSpPr>
          <p:nvPr>
            <p:ph type="ctrTitle"/>
          </p:nvPr>
        </p:nvSpPr>
        <p:spPr>
          <a:xfrm>
            <a:off x="6012160" y="144016"/>
            <a:ext cx="3096344" cy="764704"/>
          </a:xfrm>
        </p:spPr>
        <p:txBody>
          <a:bodyPr>
            <a:normAutofit/>
          </a:bodyPr>
          <a:lstStyle/>
          <a:p>
            <a:r>
              <a:rPr lang="en-US" altLang="de-DE" sz="3200" b="0" dirty="0" smtClean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What is grafting?</a:t>
            </a:r>
            <a:endParaRPr lang="el-GR" sz="3200" dirty="0"/>
          </a:p>
        </p:txBody>
      </p:sp>
      <p:pic>
        <p:nvPicPr>
          <p:cNvPr id="33" name="Picture 6" descr="C:\Users\Γεωργία\Desktop\BERLIN\IGZ-foto\Photo IGZ\Grafting Fotos 2010\DSC_0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008"/>
            <a:ext cx="3419872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9" y="116632"/>
            <a:ext cx="2133242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24128" y="980728"/>
            <a:ext cx="341987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2" descr="C:\Users\Γεωργία\Desktop\ΔΙΔΑΚΤΟΡΙΚΟ\Heavy metals PhD\EXPERIMENTS\1ο ΠΕΙΡΑΜΑ ΑΓΓΟΥΡΙ 2009\Πείραμα Αγγουρι (1) 2009 φωτο\P41700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861048"/>
            <a:ext cx="2182867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924944"/>
            <a:ext cx="3419872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" name="38 - Ορθογώνιο"/>
          <p:cNvSpPr/>
          <p:nvPr/>
        </p:nvSpPr>
        <p:spPr>
          <a:xfrm>
            <a:off x="5940152" y="3814008"/>
            <a:ext cx="3131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de-DE" sz="2000" b="1" i="1" dirty="0" smtClean="0">
                <a:solidFill>
                  <a:srgbClr val="0000FF"/>
                </a:solidFill>
                <a:latin typeface="+mj-lt"/>
                <a:ea typeface="Times New Roman" pitchFamily="18" charset="0"/>
                <a:cs typeface="Arial" charset="0"/>
              </a:rPr>
              <a:t>The </a:t>
            </a:r>
            <a:r>
              <a:rPr lang="en-US" altLang="de-DE" sz="2000" b="1" i="1" dirty="0">
                <a:solidFill>
                  <a:srgbClr val="0000FF"/>
                </a:solidFill>
                <a:latin typeface="+mj-lt"/>
                <a:ea typeface="Times New Roman" pitchFamily="18" charset="0"/>
                <a:cs typeface="Arial" charset="0"/>
              </a:rPr>
              <a:t>union of two or more pieces of living plant tissue, which are forced to develop vascular connection and grow as a </a:t>
            </a:r>
            <a:r>
              <a:rPr lang="en-US" altLang="de-DE" sz="2000" b="1" i="1" dirty="0" smtClean="0">
                <a:solidFill>
                  <a:srgbClr val="0000FF"/>
                </a:solidFill>
                <a:latin typeface="+mj-lt"/>
                <a:ea typeface="Times New Roman" pitchFamily="18" charset="0"/>
                <a:cs typeface="Arial" charset="0"/>
              </a:rPr>
              <a:t>single</a:t>
            </a:r>
            <a:endParaRPr lang="el-GR" altLang="de-DE" sz="2000" b="1" i="1" dirty="0">
              <a:solidFill>
                <a:srgbClr val="0000FF"/>
              </a:solidFill>
              <a:latin typeface="+mj-lt"/>
              <a:ea typeface="Times New Roman" pitchFamily="18" charset="0"/>
              <a:cs typeface="Arial" charset="0"/>
            </a:endParaRPr>
          </a:p>
        </p:txBody>
      </p:sp>
      <p:sp>
        <p:nvSpPr>
          <p:cNvPr id="40" name="39 - Ορθογώνιο"/>
          <p:cNvSpPr/>
          <p:nvPr/>
        </p:nvSpPr>
        <p:spPr>
          <a:xfrm>
            <a:off x="7285735" y="5600273"/>
            <a:ext cx="1858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 smtClean="0"/>
              <a:t>Savvas, et al.2010 Sci. Hort</a:t>
            </a:r>
          </a:p>
        </p:txBody>
      </p:sp>
      <p:pic>
        <p:nvPicPr>
          <p:cNvPr id="30" name="Picture 2" descr="C:\Users\Γεωργία\Desktop\ΔΙΔΑΚΤΟΡΙΚΟ\PROJECTS\COST ACTION on GRAFTING\VegetableGrafting_LOGO_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64732" y="6137309"/>
            <a:ext cx="473485" cy="720690"/>
          </a:xfrm>
          <a:prstGeom prst="rect">
            <a:avLst/>
          </a:prstGeom>
          <a:noFill/>
        </p:spPr>
      </p:pic>
      <p:pic>
        <p:nvPicPr>
          <p:cNvPr id="31" name="Picture 4" descr="C:\Users\Γεωργία\Desktop\AUA_dimitra_short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605" y="6137309"/>
            <a:ext cx="725971" cy="67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uppieren 1"/>
          <p:cNvGrpSpPr>
            <a:grpSpLocks/>
          </p:cNvGrpSpPr>
          <p:nvPr/>
        </p:nvGrpSpPr>
        <p:grpSpPr bwMode="auto">
          <a:xfrm>
            <a:off x="2360613" y="-26988"/>
            <a:ext cx="7035800" cy="6913563"/>
            <a:chOff x="2195736" y="2704"/>
            <a:chExt cx="7035630" cy="6912660"/>
          </a:xfrm>
        </p:grpSpPr>
        <p:pic>
          <p:nvPicPr>
            <p:cNvPr id="28677" name="Picture 1" descr="image10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3" r="20074" b="10048"/>
            <a:stretch>
              <a:fillRect/>
            </a:stretch>
          </p:blipFill>
          <p:spPr bwMode="auto">
            <a:xfrm>
              <a:off x="2606630" y="2704"/>
              <a:ext cx="6624736" cy="690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36 - Ορθογώνιο"/>
            <p:cNvSpPr/>
            <p:nvPr/>
          </p:nvSpPr>
          <p:spPr>
            <a:xfrm>
              <a:off x="2627526" y="2966180"/>
              <a:ext cx="1439827" cy="1758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  <p:sp>
          <p:nvSpPr>
            <p:cNvPr id="9" name="36 - Ορθογώνιο"/>
            <p:cNvSpPr/>
            <p:nvPr/>
          </p:nvSpPr>
          <p:spPr>
            <a:xfrm>
              <a:off x="2195736" y="4970931"/>
              <a:ext cx="1439827" cy="1944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sp>
        <p:nvSpPr>
          <p:cNvPr id="28675" name="5 - Θέση περιεχομένου"/>
          <p:cNvSpPr txBox="1">
            <a:spLocks/>
          </p:cNvSpPr>
          <p:nvPr/>
        </p:nvSpPr>
        <p:spPr bwMode="auto">
          <a:xfrm>
            <a:off x="125413" y="750888"/>
            <a:ext cx="900112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004888" indent="-45720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0000FF"/>
              </a:buClr>
              <a:buFont typeface="Times New Roman" pitchFamily="18" charset="0"/>
              <a:buChar char="►"/>
            </a:pP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Grafting has a potential to alleviate </a:t>
            </a:r>
            <a:r>
              <a:rPr lang="en-GB" altLang="de-DE" sz="2000" dirty="0" smtClean="0">
                <a:solidFill>
                  <a:srgbClr val="0000FF"/>
                </a:solidFill>
                <a:latin typeface="Verdana" pitchFamily="34" charset="0"/>
              </a:rPr>
              <a:t>abiotic stress </a:t>
            </a: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conditions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Font typeface="Times New Roman" pitchFamily="18" charset="0"/>
              <a:buChar char="►"/>
            </a:pP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Advantages depend on:</a:t>
            </a:r>
          </a:p>
          <a:p>
            <a:pPr lvl="2">
              <a:spcBef>
                <a:spcPct val="20000"/>
              </a:spcBef>
              <a:buClr>
                <a:srgbClr val="0000FF"/>
              </a:buClr>
              <a:buFont typeface="Times New Roman" pitchFamily="18" charset="0"/>
              <a:buChar char="►"/>
            </a:pP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species, e.g.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results on </a:t>
            </a:r>
            <a:r>
              <a:rPr lang="en-GB" altLang="de-DE" sz="2000" dirty="0" err="1">
                <a:solidFill>
                  <a:srgbClr val="0000FF"/>
                </a:solidFill>
                <a:latin typeface="Verdana" pitchFamily="34" charset="0"/>
              </a:rPr>
              <a:t>cucurbitaceae</a:t>
            </a: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 are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not the same for </a:t>
            </a:r>
            <a:r>
              <a:rPr lang="en-GB" altLang="de-DE" sz="2000" dirty="0" err="1">
                <a:solidFill>
                  <a:srgbClr val="0000FF"/>
                </a:solidFill>
                <a:latin typeface="Verdana" pitchFamily="34" charset="0"/>
              </a:rPr>
              <a:t>solanaceae</a:t>
            </a: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 </a:t>
            </a:r>
          </a:p>
          <a:p>
            <a:pPr lvl="2">
              <a:spcBef>
                <a:spcPct val="20000"/>
              </a:spcBef>
              <a:buClr>
                <a:srgbClr val="0000FF"/>
              </a:buClr>
              <a:buFont typeface="Times New Roman" pitchFamily="18" charset="0"/>
              <a:buChar char="►"/>
            </a:pP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the rootstock/scion combination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(assimilate distribution)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not one combination for all conditions</a:t>
            </a:r>
          </a:p>
          <a:p>
            <a:pPr lvl="2">
              <a:spcBef>
                <a:spcPct val="20000"/>
              </a:spcBef>
              <a:buClr>
                <a:srgbClr val="0000FF"/>
              </a:buClr>
              <a:buFont typeface="Times New Roman" pitchFamily="18" charset="0"/>
              <a:buChar char="►"/>
            </a:pP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interactions with other conditions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(climate and nutrition)</a:t>
            </a:r>
          </a:p>
          <a:p>
            <a:pPr>
              <a:spcBef>
                <a:spcPct val="20000"/>
              </a:spcBef>
              <a:buClr>
                <a:srgbClr val="0000FF"/>
              </a:buClr>
              <a:buFont typeface="Times New Roman" pitchFamily="18" charset="0"/>
              <a:buChar char="►"/>
            </a:pP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effects on taste and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health related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characteristics are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interesting but not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always clear and need </a:t>
            </a:r>
            <a:b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</a:br>
            <a:r>
              <a:rPr lang="en-GB" altLang="de-DE" sz="2000" dirty="0">
                <a:solidFill>
                  <a:srgbClr val="0000FF"/>
                </a:solidFill>
                <a:latin typeface="Verdana" pitchFamily="34" charset="0"/>
              </a:rPr>
              <a:t>further research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79388" y="147638"/>
            <a:ext cx="5184700" cy="433387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Grafting and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abiotic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stress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14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Γεωργία\Desktop\BERLIN\IGZ-foto\Photo IGZ\Grafting Fotos 2010\DSC_03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r="9483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1"/>
          <p:cNvSpPr>
            <a:spLocks noChangeArrowheads="1"/>
          </p:cNvSpPr>
          <p:nvPr/>
        </p:nvSpPr>
        <p:spPr bwMode="auto">
          <a:xfrm>
            <a:off x="6084168" y="2519658"/>
            <a:ext cx="302433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GB" sz="4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Thank</a:t>
            </a:r>
            <a:r>
              <a:rPr kumimoji="0" lang="en-GB" sz="4800" b="1" i="1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you for your attention!</a:t>
            </a:r>
          </a:p>
        </p:txBody>
      </p:sp>
      <p:pic>
        <p:nvPicPr>
          <p:cNvPr id="101" name="Picture 2" descr="C:\Users\Γεωργία\Desktop\ΔΙΔΑΚΤΟΡΙΚΟ\PROJECTS\COST ACTION on GRAFTING\VegetableGrafting_LOGO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1988" y="6503"/>
            <a:ext cx="1018523" cy="1550289"/>
          </a:xfrm>
          <a:prstGeom prst="rect">
            <a:avLst/>
          </a:prstGeom>
          <a:noFill/>
        </p:spPr>
      </p:pic>
      <p:pic>
        <p:nvPicPr>
          <p:cNvPr id="102" name="Picture 4" descr="C:\Users\Γεωργία\Desktop\AUA_dimitra_shor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5" y="44624"/>
            <a:ext cx="108152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999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696"/>
            <a:ext cx="9194800" cy="5472608"/>
          </a:xfrm>
        </p:spPr>
      </p:pic>
      <p:sp>
        <p:nvSpPr>
          <p:cNvPr id="32771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²"/>
              <a:defRPr sz="32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4FADD1"/>
              </a:buClr>
              <a:buSzPct val="8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5B692"/>
              </a:buClr>
              <a:buSzPct val="80000"/>
              <a:buFont typeface="Wingdings" pitchFamily="2" charset="2"/>
              <a:buChar char="u"/>
              <a:defRPr sz="26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94E2"/>
              </a:buClr>
              <a:buSzPct val="75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CDDBEC8-914D-4710-97CC-9B5DEFFE6BC8}" type="slidenum">
              <a:rPr lang="ko-KR" altLang="en-US" sz="1200"/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ko-KR" altLang="en-US" sz="1200"/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0" y="5229200"/>
            <a:ext cx="9144000" cy="1508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²"/>
              <a:defRPr sz="32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4FADD1"/>
              </a:buClr>
              <a:buSzPct val="8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5B692"/>
              </a:buClr>
              <a:buSzPct val="80000"/>
              <a:buFont typeface="Wingdings" pitchFamily="2" charset="2"/>
              <a:buChar char="u"/>
              <a:defRPr sz="26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94E2"/>
              </a:buClr>
              <a:buSzPct val="75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ko-KR" sz="2000" b="1" dirty="0"/>
              <a:t>Grafting methods commonly practiced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ko-KR" sz="1800" b="1" dirty="0">
                <a:solidFill>
                  <a:srgbClr val="FF0000"/>
                </a:solidFill>
              </a:rPr>
              <a:t>Cucurbits (up)-</a:t>
            </a:r>
            <a:r>
              <a:rPr kumimoji="0" lang="en-US" altLang="ko-KR" sz="1800" dirty="0"/>
              <a:t>A: hole insertion TAG), B: cleft (CG), C: tongue approach(TAG), D: </a:t>
            </a:r>
            <a:r>
              <a:rPr kumimoji="0" lang="en-US" altLang="ko-KR" sz="1800" dirty="0" smtClean="0"/>
              <a:t>splice SP</a:t>
            </a:r>
            <a:r>
              <a:rPr kumimoji="0" lang="en-US" altLang="ko-KR" sz="1800" dirty="0"/>
              <a:t>), and </a:t>
            </a:r>
            <a:r>
              <a:rPr kumimoji="0" lang="en-US" altLang="ko-KR" sz="1800" dirty="0" smtClean="0"/>
              <a:t>E:double splice grafting)DSG)</a:t>
            </a:r>
            <a:endParaRPr kumimoji="0" lang="en-US" altLang="ko-KR" sz="18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ko-KR" sz="1800" b="1" dirty="0">
                <a:solidFill>
                  <a:srgbClr val="FF0000"/>
                </a:solidFill>
              </a:rPr>
              <a:t>Solanaceous Crops(down)- </a:t>
            </a:r>
            <a:r>
              <a:rPr kumimoji="0" lang="en-US" altLang="ko-KR" sz="1800" dirty="0"/>
              <a:t>F: hole insertion(TAG), G: cleft(CG), H &amp; I: pin (PG), and J:splice grafting(SG</a:t>
            </a:r>
            <a:r>
              <a:rPr kumimoji="0" lang="en-US" altLang="ko-KR" sz="1800" dirty="0" smtClean="0"/>
              <a:t>)</a:t>
            </a:r>
            <a:endParaRPr kumimoji="0" lang="ko-KR" altLang="en-US" sz="1800" dirty="0"/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3741493076"/>
              </p:ext>
            </p:extLst>
          </p:nvPr>
        </p:nvGraphicFramePr>
        <p:xfrm>
          <a:off x="107504" y="44624"/>
          <a:ext cx="8883245" cy="590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58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순서도: 처리 4"/>
          <p:cNvSpPr/>
          <p:nvPr/>
        </p:nvSpPr>
        <p:spPr>
          <a:xfrm>
            <a:off x="1331913" y="3284538"/>
            <a:ext cx="576262" cy="2447925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6" name="대각선 줄무늬 5"/>
          <p:cNvSpPr/>
          <p:nvPr/>
        </p:nvSpPr>
        <p:spPr>
          <a:xfrm rot="19086675">
            <a:off x="1144588" y="1976438"/>
            <a:ext cx="1552575" cy="1681162"/>
          </a:xfrm>
          <a:prstGeom prst="diagStrip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chemeClr val="tx1"/>
              </a:solidFill>
            </a:endParaRPr>
          </a:p>
        </p:txBody>
      </p:sp>
      <p:sp>
        <p:nvSpPr>
          <p:cNvPr id="9" name="타원형 설명선 8"/>
          <p:cNvSpPr/>
          <p:nvPr/>
        </p:nvSpPr>
        <p:spPr>
          <a:xfrm rot="1774143">
            <a:off x="-219075" y="2574925"/>
            <a:ext cx="1577975" cy="882650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10" name="순서도: 처리 9"/>
          <p:cNvSpPr/>
          <p:nvPr/>
        </p:nvSpPr>
        <p:spPr>
          <a:xfrm>
            <a:off x="4148138" y="3284538"/>
            <a:ext cx="576262" cy="2447925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11" name="타원형 설명선 10"/>
          <p:cNvSpPr/>
          <p:nvPr/>
        </p:nvSpPr>
        <p:spPr>
          <a:xfrm rot="1774143">
            <a:off x="2743200" y="2465388"/>
            <a:ext cx="1577975" cy="881062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12" name="타원형 설명선 11"/>
          <p:cNvSpPr/>
          <p:nvPr/>
        </p:nvSpPr>
        <p:spPr>
          <a:xfrm rot="8944610">
            <a:off x="4471988" y="2347913"/>
            <a:ext cx="1577975" cy="882650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13" name="대각선 줄무늬 12"/>
          <p:cNvSpPr/>
          <p:nvPr/>
        </p:nvSpPr>
        <p:spPr>
          <a:xfrm rot="1630588" flipH="1">
            <a:off x="4083184" y="1892951"/>
            <a:ext cx="644525" cy="1901825"/>
          </a:xfrm>
          <a:prstGeom prst="diagStripe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schemeClr val="tx1"/>
              </a:solidFill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6824663" y="2982913"/>
            <a:ext cx="1028700" cy="2789237"/>
          </a:xfrm>
          <a:custGeom>
            <a:avLst/>
            <a:gdLst>
              <a:gd name="connsiteX0" fmla="*/ 37011 w 1027611"/>
              <a:gd name="connsiteY0" fmla="*/ 361405 h 2788920"/>
              <a:gd name="connsiteX1" fmla="*/ 376645 w 1027611"/>
              <a:gd name="connsiteY1" fmla="*/ 896983 h 2788920"/>
              <a:gd name="connsiteX2" fmla="*/ 455022 w 1027611"/>
              <a:gd name="connsiteY2" fmla="*/ 1380308 h 2788920"/>
              <a:gd name="connsiteX3" fmla="*/ 441959 w 1027611"/>
              <a:gd name="connsiteY3" fmla="*/ 1889760 h 2788920"/>
              <a:gd name="connsiteX4" fmla="*/ 246016 w 1027611"/>
              <a:gd name="connsiteY4" fmla="*/ 2412274 h 2788920"/>
              <a:gd name="connsiteX5" fmla="*/ 37011 w 1027611"/>
              <a:gd name="connsiteY5" fmla="*/ 2686594 h 2788920"/>
              <a:gd name="connsiteX6" fmla="*/ 23948 w 1027611"/>
              <a:gd name="connsiteY6" fmla="*/ 2712720 h 2788920"/>
              <a:gd name="connsiteX7" fmla="*/ 664028 w 1027611"/>
              <a:gd name="connsiteY7" fmla="*/ 2699657 h 2788920"/>
              <a:gd name="connsiteX8" fmla="*/ 677091 w 1027611"/>
              <a:gd name="connsiteY8" fmla="*/ 2686594 h 2788920"/>
              <a:gd name="connsiteX9" fmla="*/ 938348 w 1027611"/>
              <a:gd name="connsiteY9" fmla="*/ 2085703 h 2788920"/>
              <a:gd name="connsiteX10" fmla="*/ 1016725 w 1027611"/>
              <a:gd name="connsiteY10" fmla="*/ 1693817 h 2788920"/>
              <a:gd name="connsiteX11" fmla="*/ 1003662 w 1027611"/>
              <a:gd name="connsiteY11" fmla="*/ 1236617 h 2788920"/>
              <a:gd name="connsiteX12" fmla="*/ 938348 w 1027611"/>
              <a:gd name="connsiteY12" fmla="*/ 923108 h 2788920"/>
              <a:gd name="connsiteX13" fmla="*/ 938348 w 1027611"/>
              <a:gd name="connsiteY13" fmla="*/ 923108 h 2788920"/>
              <a:gd name="connsiteX14" fmla="*/ 807719 w 1027611"/>
              <a:gd name="connsiteY14" fmla="*/ 1563188 h 2788920"/>
              <a:gd name="connsiteX15" fmla="*/ 755468 w 1027611"/>
              <a:gd name="connsiteY15" fmla="*/ 557348 h 2788920"/>
              <a:gd name="connsiteX16" fmla="*/ 729342 w 1027611"/>
              <a:gd name="connsiteY16" fmla="*/ 492034 h 2788920"/>
              <a:gd name="connsiteX17" fmla="*/ 441959 w 1027611"/>
              <a:gd name="connsiteY17" fmla="*/ 87085 h 2788920"/>
              <a:gd name="connsiteX18" fmla="*/ 402771 w 1027611"/>
              <a:gd name="connsiteY18" fmla="*/ 47897 h 2788920"/>
              <a:gd name="connsiteX19" fmla="*/ 37011 w 1027611"/>
              <a:gd name="connsiteY19" fmla="*/ 361405 h 278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27611" h="2788920">
                <a:moveTo>
                  <a:pt x="37011" y="361405"/>
                </a:moveTo>
                <a:cubicBezTo>
                  <a:pt x="32657" y="502919"/>
                  <a:pt x="306977" y="727166"/>
                  <a:pt x="376645" y="896983"/>
                </a:cubicBezTo>
                <a:cubicBezTo>
                  <a:pt x="446313" y="1066800"/>
                  <a:pt x="444136" y="1214845"/>
                  <a:pt x="455022" y="1380308"/>
                </a:cubicBezTo>
                <a:cubicBezTo>
                  <a:pt x="465908" y="1545771"/>
                  <a:pt x="476793" y="1717766"/>
                  <a:pt x="441959" y="1889760"/>
                </a:cubicBezTo>
                <a:cubicBezTo>
                  <a:pt x="407125" y="2061754"/>
                  <a:pt x="313507" y="2279468"/>
                  <a:pt x="246016" y="2412274"/>
                </a:cubicBezTo>
                <a:cubicBezTo>
                  <a:pt x="178525" y="2545080"/>
                  <a:pt x="74022" y="2636520"/>
                  <a:pt x="37011" y="2686594"/>
                </a:cubicBezTo>
                <a:cubicBezTo>
                  <a:pt x="0" y="2736668"/>
                  <a:pt x="23948" y="2712720"/>
                  <a:pt x="23948" y="2712720"/>
                </a:cubicBezTo>
                <a:lnTo>
                  <a:pt x="664028" y="2699657"/>
                </a:lnTo>
                <a:cubicBezTo>
                  <a:pt x="772885" y="2695303"/>
                  <a:pt x="631371" y="2788920"/>
                  <a:pt x="677091" y="2686594"/>
                </a:cubicBezTo>
                <a:cubicBezTo>
                  <a:pt x="722811" y="2584268"/>
                  <a:pt x="881742" y="2251166"/>
                  <a:pt x="938348" y="2085703"/>
                </a:cubicBezTo>
                <a:cubicBezTo>
                  <a:pt x="994954" y="1920240"/>
                  <a:pt x="1005839" y="1835331"/>
                  <a:pt x="1016725" y="1693817"/>
                </a:cubicBezTo>
                <a:cubicBezTo>
                  <a:pt x="1027611" y="1552303"/>
                  <a:pt x="1016725" y="1365068"/>
                  <a:pt x="1003662" y="1236617"/>
                </a:cubicBezTo>
                <a:cubicBezTo>
                  <a:pt x="990599" y="1108166"/>
                  <a:pt x="938348" y="923108"/>
                  <a:pt x="938348" y="923108"/>
                </a:cubicBezTo>
                <a:lnTo>
                  <a:pt x="938348" y="923108"/>
                </a:lnTo>
                <a:cubicBezTo>
                  <a:pt x="916577" y="1029788"/>
                  <a:pt x="838199" y="1624148"/>
                  <a:pt x="807719" y="1563188"/>
                </a:cubicBezTo>
                <a:cubicBezTo>
                  <a:pt x="777239" y="1502228"/>
                  <a:pt x="768531" y="735874"/>
                  <a:pt x="755468" y="557348"/>
                </a:cubicBezTo>
                <a:cubicBezTo>
                  <a:pt x="742405" y="378822"/>
                  <a:pt x="781593" y="570411"/>
                  <a:pt x="729342" y="492034"/>
                </a:cubicBezTo>
                <a:cubicBezTo>
                  <a:pt x="677091" y="413657"/>
                  <a:pt x="496387" y="161108"/>
                  <a:pt x="441959" y="87085"/>
                </a:cubicBezTo>
                <a:cubicBezTo>
                  <a:pt x="387531" y="13062"/>
                  <a:pt x="463731" y="0"/>
                  <a:pt x="402771" y="47897"/>
                </a:cubicBezTo>
                <a:cubicBezTo>
                  <a:pt x="341811" y="95794"/>
                  <a:pt x="41365" y="219891"/>
                  <a:pt x="37011" y="361405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7" name="자유형 16"/>
          <p:cNvSpPr/>
          <p:nvPr/>
        </p:nvSpPr>
        <p:spPr>
          <a:xfrm>
            <a:off x="7567613" y="2543175"/>
            <a:ext cx="892175" cy="3360738"/>
          </a:xfrm>
          <a:custGeom>
            <a:avLst/>
            <a:gdLst>
              <a:gd name="connsiteX0" fmla="*/ 274320 w 892629"/>
              <a:gd name="connsiteY0" fmla="*/ 213360 h 3361508"/>
              <a:gd name="connsiteX1" fmla="*/ 91440 w 892629"/>
              <a:gd name="connsiteY1" fmla="*/ 487680 h 3361508"/>
              <a:gd name="connsiteX2" fmla="*/ 26126 w 892629"/>
              <a:gd name="connsiteY2" fmla="*/ 788126 h 3361508"/>
              <a:gd name="connsiteX3" fmla="*/ 0 w 892629"/>
              <a:gd name="connsiteY3" fmla="*/ 905691 h 3361508"/>
              <a:gd name="connsiteX4" fmla="*/ 26126 w 892629"/>
              <a:gd name="connsiteY4" fmla="*/ 1702526 h 3361508"/>
              <a:gd name="connsiteX5" fmla="*/ 65314 w 892629"/>
              <a:gd name="connsiteY5" fmla="*/ 1989908 h 3361508"/>
              <a:gd name="connsiteX6" fmla="*/ 182880 w 892629"/>
              <a:gd name="connsiteY6" fmla="*/ 1349828 h 3361508"/>
              <a:gd name="connsiteX7" fmla="*/ 274320 w 892629"/>
              <a:gd name="connsiteY7" fmla="*/ 1689463 h 3361508"/>
              <a:gd name="connsiteX8" fmla="*/ 274320 w 892629"/>
              <a:gd name="connsiteY8" fmla="*/ 2029097 h 3361508"/>
              <a:gd name="connsiteX9" fmla="*/ 274320 w 892629"/>
              <a:gd name="connsiteY9" fmla="*/ 2068286 h 3361508"/>
              <a:gd name="connsiteX10" fmla="*/ 418011 w 892629"/>
              <a:gd name="connsiteY10" fmla="*/ 3178628 h 3361508"/>
              <a:gd name="connsiteX11" fmla="*/ 418011 w 892629"/>
              <a:gd name="connsiteY11" fmla="*/ 3165566 h 3361508"/>
              <a:gd name="connsiteX12" fmla="*/ 822960 w 892629"/>
              <a:gd name="connsiteY12" fmla="*/ 3152503 h 3361508"/>
              <a:gd name="connsiteX13" fmla="*/ 836023 w 892629"/>
              <a:gd name="connsiteY13" fmla="*/ 3152503 h 3361508"/>
              <a:gd name="connsiteX14" fmla="*/ 679268 w 892629"/>
              <a:gd name="connsiteY14" fmla="*/ 1976846 h 3361508"/>
              <a:gd name="connsiteX15" fmla="*/ 509451 w 892629"/>
              <a:gd name="connsiteY15" fmla="*/ 1389017 h 3361508"/>
              <a:gd name="connsiteX16" fmla="*/ 378823 w 892629"/>
              <a:gd name="connsiteY16" fmla="*/ 1023257 h 3361508"/>
              <a:gd name="connsiteX17" fmla="*/ 470263 w 892629"/>
              <a:gd name="connsiteY17" fmla="*/ 487680 h 3361508"/>
              <a:gd name="connsiteX18" fmla="*/ 653143 w 892629"/>
              <a:gd name="connsiteY18" fmla="*/ 226423 h 3361508"/>
              <a:gd name="connsiteX19" fmla="*/ 679268 w 892629"/>
              <a:gd name="connsiteY19" fmla="*/ 187234 h 3361508"/>
              <a:gd name="connsiteX20" fmla="*/ 404948 w 892629"/>
              <a:gd name="connsiteY20" fmla="*/ 4354 h 3361508"/>
              <a:gd name="connsiteX21" fmla="*/ 274320 w 892629"/>
              <a:gd name="connsiteY21" fmla="*/ 213360 h 336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2629" h="3361508">
                <a:moveTo>
                  <a:pt x="274320" y="213360"/>
                </a:moveTo>
                <a:cubicBezTo>
                  <a:pt x="222069" y="293914"/>
                  <a:pt x="132806" y="391886"/>
                  <a:pt x="91440" y="487680"/>
                </a:cubicBezTo>
                <a:cubicBezTo>
                  <a:pt x="50074" y="583474"/>
                  <a:pt x="41366" y="718458"/>
                  <a:pt x="26126" y="788126"/>
                </a:cubicBezTo>
                <a:cubicBezTo>
                  <a:pt x="10886" y="857794"/>
                  <a:pt x="0" y="753291"/>
                  <a:pt x="0" y="905691"/>
                </a:cubicBezTo>
                <a:cubicBezTo>
                  <a:pt x="0" y="1058091"/>
                  <a:pt x="15240" y="1521823"/>
                  <a:pt x="26126" y="1702526"/>
                </a:cubicBezTo>
                <a:cubicBezTo>
                  <a:pt x="37012" y="1883229"/>
                  <a:pt x="39188" y="2048691"/>
                  <a:pt x="65314" y="1989908"/>
                </a:cubicBezTo>
                <a:cubicBezTo>
                  <a:pt x="91440" y="1931125"/>
                  <a:pt x="148046" y="1399902"/>
                  <a:pt x="182880" y="1349828"/>
                </a:cubicBezTo>
                <a:cubicBezTo>
                  <a:pt x="217714" y="1299754"/>
                  <a:pt x="259080" y="1576252"/>
                  <a:pt x="274320" y="1689463"/>
                </a:cubicBezTo>
                <a:cubicBezTo>
                  <a:pt x="289560" y="1802674"/>
                  <a:pt x="274320" y="2029097"/>
                  <a:pt x="274320" y="2029097"/>
                </a:cubicBezTo>
                <a:cubicBezTo>
                  <a:pt x="274320" y="2092234"/>
                  <a:pt x="250371" y="1876697"/>
                  <a:pt x="274320" y="2068286"/>
                </a:cubicBezTo>
                <a:cubicBezTo>
                  <a:pt x="298269" y="2259875"/>
                  <a:pt x="394063" y="2995748"/>
                  <a:pt x="418011" y="3178628"/>
                </a:cubicBezTo>
                <a:cubicBezTo>
                  <a:pt x="441960" y="3361508"/>
                  <a:pt x="350520" y="3169920"/>
                  <a:pt x="418011" y="3165566"/>
                </a:cubicBezTo>
                <a:cubicBezTo>
                  <a:pt x="485502" y="3161212"/>
                  <a:pt x="753291" y="3154680"/>
                  <a:pt x="822960" y="3152503"/>
                </a:cubicBezTo>
                <a:cubicBezTo>
                  <a:pt x="892629" y="3150326"/>
                  <a:pt x="859972" y="3348446"/>
                  <a:pt x="836023" y="3152503"/>
                </a:cubicBezTo>
                <a:cubicBezTo>
                  <a:pt x="812074" y="2956560"/>
                  <a:pt x="733697" y="2270760"/>
                  <a:pt x="679268" y="1976846"/>
                </a:cubicBezTo>
                <a:cubicBezTo>
                  <a:pt x="624839" y="1682932"/>
                  <a:pt x="559525" y="1547949"/>
                  <a:pt x="509451" y="1389017"/>
                </a:cubicBezTo>
                <a:cubicBezTo>
                  <a:pt x="459377" y="1230086"/>
                  <a:pt x="385354" y="1173480"/>
                  <a:pt x="378823" y="1023257"/>
                </a:cubicBezTo>
                <a:cubicBezTo>
                  <a:pt x="372292" y="873034"/>
                  <a:pt x="424543" y="620486"/>
                  <a:pt x="470263" y="487680"/>
                </a:cubicBezTo>
                <a:cubicBezTo>
                  <a:pt x="515983" y="354874"/>
                  <a:pt x="618309" y="276497"/>
                  <a:pt x="653143" y="226423"/>
                </a:cubicBezTo>
                <a:cubicBezTo>
                  <a:pt x="687977" y="176349"/>
                  <a:pt x="720634" y="224246"/>
                  <a:pt x="679268" y="187234"/>
                </a:cubicBezTo>
                <a:cubicBezTo>
                  <a:pt x="637902" y="150222"/>
                  <a:pt x="470262" y="0"/>
                  <a:pt x="404948" y="4354"/>
                </a:cubicBezTo>
                <a:cubicBezTo>
                  <a:pt x="339634" y="8708"/>
                  <a:pt x="326571" y="132806"/>
                  <a:pt x="274320" y="21336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9" name="타원형 설명선 18"/>
          <p:cNvSpPr/>
          <p:nvPr/>
        </p:nvSpPr>
        <p:spPr>
          <a:xfrm rot="21332996">
            <a:off x="5467350" y="2984500"/>
            <a:ext cx="1579563" cy="881063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20" name="타원형 설명선 19"/>
          <p:cNvSpPr/>
          <p:nvPr/>
        </p:nvSpPr>
        <p:spPr>
          <a:xfrm rot="6119669">
            <a:off x="6537326" y="1979612"/>
            <a:ext cx="1579562" cy="881063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288" y="5876925"/>
            <a:ext cx="2160587" cy="46196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en-US" altLang="ko-KR" sz="2400" b="1" smtClean="0">
                <a:solidFill>
                  <a:schemeClr val="bg1"/>
                </a:solidFill>
                <a:ea typeface="맑은 고딕" pitchFamily="50" charset="-127"/>
              </a:rPr>
              <a:t>Splice </a:t>
            </a:r>
            <a:endParaRPr kumimoji="0" lang="ko-KR" altLang="en-US" sz="2400" b="1" smtClean="0">
              <a:solidFill>
                <a:schemeClr val="bg1"/>
              </a:solidFill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1775" y="5876925"/>
            <a:ext cx="3168650" cy="46196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en-US" altLang="ko-KR" sz="2400" b="1" smtClean="0">
                <a:solidFill>
                  <a:schemeClr val="bg1"/>
                </a:solidFill>
                <a:ea typeface="맑은 고딕" pitchFamily="50" charset="-127"/>
              </a:rPr>
              <a:t>Hole Insertion </a:t>
            </a:r>
            <a:endParaRPr kumimoji="0" lang="ko-KR" altLang="en-US" sz="2400" b="1" smtClean="0">
              <a:solidFill>
                <a:schemeClr val="bg1"/>
              </a:solidFill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56325" y="5876925"/>
            <a:ext cx="2916238" cy="40005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kumimoji="0" lang="en-US" altLang="ko-KR" sz="2000" b="1" smtClean="0">
                <a:solidFill>
                  <a:schemeClr val="bg1"/>
                </a:solidFill>
                <a:ea typeface="맑은 고딕" pitchFamily="50" charset="-127"/>
              </a:rPr>
              <a:t>Tongue Approach </a:t>
            </a:r>
            <a:endParaRPr kumimoji="0" lang="ko-KR" altLang="en-US" sz="2000" b="1" smtClean="0">
              <a:solidFill>
                <a:schemeClr val="bg1"/>
              </a:solidFill>
              <a:ea typeface="맑은 고딕" pitchFamily="50" charset="-127"/>
            </a:endParaRPr>
          </a:p>
        </p:txBody>
      </p:sp>
      <p:sp>
        <p:nvSpPr>
          <p:cNvPr id="29" name="자유형 28"/>
          <p:cNvSpPr/>
          <p:nvPr/>
        </p:nvSpPr>
        <p:spPr>
          <a:xfrm rot="21142962">
            <a:off x="4459421" y="966551"/>
            <a:ext cx="998537" cy="1219200"/>
          </a:xfrm>
          <a:custGeom>
            <a:avLst/>
            <a:gdLst>
              <a:gd name="connsiteX0" fmla="*/ 68094 w 1157592"/>
              <a:gd name="connsiteY0" fmla="*/ 1313234 h 1371600"/>
              <a:gd name="connsiteX1" fmla="*/ 38911 w 1157592"/>
              <a:gd name="connsiteY1" fmla="*/ 1245140 h 1371600"/>
              <a:gd name="connsiteX2" fmla="*/ 29183 w 1157592"/>
              <a:gd name="connsiteY2" fmla="*/ 1196502 h 1371600"/>
              <a:gd name="connsiteX3" fmla="*/ 0 w 1157592"/>
              <a:gd name="connsiteY3" fmla="*/ 1060315 h 1371600"/>
              <a:gd name="connsiteX4" fmla="*/ 9728 w 1157592"/>
              <a:gd name="connsiteY4" fmla="*/ 661481 h 1371600"/>
              <a:gd name="connsiteX5" fmla="*/ 19456 w 1157592"/>
              <a:gd name="connsiteY5" fmla="*/ 622570 h 1371600"/>
              <a:gd name="connsiteX6" fmla="*/ 48639 w 1157592"/>
              <a:gd name="connsiteY6" fmla="*/ 457200 h 1371600"/>
              <a:gd name="connsiteX7" fmla="*/ 87549 w 1157592"/>
              <a:gd name="connsiteY7" fmla="*/ 359923 h 1371600"/>
              <a:gd name="connsiteX8" fmla="*/ 107005 w 1157592"/>
              <a:gd name="connsiteY8" fmla="*/ 340468 h 1371600"/>
              <a:gd name="connsiteX9" fmla="*/ 155643 w 1157592"/>
              <a:gd name="connsiteY9" fmla="*/ 252919 h 1371600"/>
              <a:gd name="connsiteX10" fmla="*/ 175098 w 1157592"/>
              <a:gd name="connsiteY10" fmla="*/ 214008 h 1371600"/>
              <a:gd name="connsiteX11" fmla="*/ 204281 w 1157592"/>
              <a:gd name="connsiteY11" fmla="*/ 184825 h 1371600"/>
              <a:gd name="connsiteX12" fmla="*/ 223737 w 1157592"/>
              <a:gd name="connsiteY12" fmla="*/ 155643 h 1371600"/>
              <a:gd name="connsiteX13" fmla="*/ 243192 w 1157592"/>
              <a:gd name="connsiteY13" fmla="*/ 136187 h 1371600"/>
              <a:gd name="connsiteX14" fmla="*/ 311286 w 1157592"/>
              <a:gd name="connsiteY14" fmla="*/ 58366 h 1371600"/>
              <a:gd name="connsiteX15" fmla="*/ 369652 w 1157592"/>
              <a:gd name="connsiteY15" fmla="*/ 19455 h 1371600"/>
              <a:gd name="connsiteX16" fmla="*/ 428017 w 1157592"/>
              <a:gd name="connsiteY16" fmla="*/ 0 h 1371600"/>
              <a:gd name="connsiteX17" fmla="*/ 505839 w 1157592"/>
              <a:gd name="connsiteY17" fmla="*/ 19455 h 1371600"/>
              <a:gd name="connsiteX18" fmla="*/ 573932 w 1157592"/>
              <a:gd name="connsiteY18" fmla="*/ 87549 h 1371600"/>
              <a:gd name="connsiteX19" fmla="*/ 573932 w 1157592"/>
              <a:gd name="connsiteY19" fmla="*/ 291830 h 1371600"/>
              <a:gd name="connsiteX20" fmla="*/ 564205 w 1157592"/>
              <a:gd name="connsiteY20" fmla="*/ 321013 h 1371600"/>
              <a:gd name="connsiteX21" fmla="*/ 544749 w 1157592"/>
              <a:gd name="connsiteY21" fmla="*/ 350196 h 1371600"/>
              <a:gd name="connsiteX22" fmla="*/ 525294 w 1157592"/>
              <a:gd name="connsiteY22" fmla="*/ 476655 h 1371600"/>
              <a:gd name="connsiteX23" fmla="*/ 505839 w 1157592"/>
              <a:gd name="connsiteY23" fmla="*/ 612843 h 1371600"/>
              <a:gd name="connsiteX24" fmla="*/ 496111 w 1157592"/>
              <a:gd name="connsiteY24" fmla="*/ 642025 h 1371600"/>
              <a:gd name="connsiteX25" fmla="*/ 476656 w 1157592"/>
              <a:gd name="connsiteY25" fmla="*/ 661481 h 1371600"/>
              <a:gd name="connsiteX26" fmla="*/ 457200 w 1157592"/>
              <a:gd name="connsiteY26" fmla="*/ 719847 h 1371600"/>
              <a:gd name="connsiteX27" fmla="*/ 437745 w 1157592"/>
              <a:gd name="connsiteY27" fmla="*/ 749030 h 1371600"/>
              <a:gd name="connsiteX28" fmla="*/ 408562 w 1157592"/>
              <a:gd name="connsiteY28" fmla="*/ 807396 h 1371600"/>
              <a:gd name="connsiteX29" fmla="*/ 389107 w 1157592"/>
              <a:gd name="connsiteY29" fmla="*/ 865762 h 1371600"/>
              <a:gd name="connsiteX30" fmla="*/ 379379 w 1157592"/>
              <a:gd name="connsiteY30" fmla="*/ 894945 h 1371600"/>
              <a:gd name="connsiteX31" fmla="*/ 369652 w 1157592"/>
              <a:gd name="connsiteY31" fmla="*/ 982494 h 1371600"/>
              <a:gd name="connsiteX32" fmla="*/ 350196 w 1157592"/>
              <a:gd name="connsiteY32" fmla="*/ 1040860 h 1371600"/>
              <a:gd name="connsiteX33" fmla="*/ 350196 w 1157592"/>
              <a:gd name="connsiteY33" fmla="*/ 1050587 h 1371600"/>
              <a:gd name="connsiteX34" fmla="*/ 369652 w 1157592"/>
              <a:gd name="connsiteY34" fmla="*/ 992221 h 1371600"/>
              <a:gd name="connsiteX35" fmla="*/ 389107 w 1157592"/>
              <a:gd name="connsiteY35" fmla="*/ 963038 h 1371600"/>
              <a:gd name="connsiteX36" fmla="*/ 418290 w 1157592"/>
              <a:gd name="connsiteY36" fmla="*/ 904672 h 1371600"/>
              <a:gd name="connsiteX37" fmla="*/ 437745 w 1157592"/>
              <a:gd name="connsiteY37" fmla="*/ 846306 h 1371600"/>
              <a:gd name="connsiteX38" fmla="*/ 466928 w 1157592"/>
              <a:gd name="connsiteY38" fmla="*/ 778213 h 1371600"/>
              <a:gd name="connsiteX39" fmla="*/ 496111 w 1157592"/>
              <a:gd name="connsiteY39" fmla="*/ 758757 h 1371600"/>
              <a:gd name="connsiteX40" fmla="*/ 535022 w 1157592"/>
              <a:gd name="connsiteY40" fmla="*/ 700391 h 1371600"/>
              <a:gd name="connsiteX41" fmla="*/ 612843 w 1157592"/>
              <a:gd name="connsiteY41" fmla="*/ 612843 h 1371600"/>
              <a:gd name="connsiteX42" fmla="*/ 671209 w 1157592"/>
              <a:gd name="connsiteY42" fmla="*/ 573932 h 1371600"/>
              <a:gd name="connsiteX43" fmla="*/ 700392 w 1157592"/>
              <a:gd name="connsiteY43" fmla="*/ 554477 h 1371600"/>
              <a:gd name="connsiteX44" fmla="*/ 768486 w 1157592"/>
              <a:gd name="connsiteY44" fmla="*/ 505838 h 1371600"/>
              <a:gd name="connsiteX45" fmla="*/ 826852 w 1157592"/>
              <a:gd name="connsiteY45" fmla="*/ 457200 h 1371600"/>
              <a:gd name="connsiteX46" fmla="*/ 865762 w 1157592"/>
              <a:gd name="connsiteY46" fmla="*/ 428017 h 1371600"/>
              <a:gd name="connsiteX47" fmla="*/ 894945 w 1157592"/>
              <a:gd name="connsiteY47" fmla="*/ 418289 h 1371600"/>
              <a:gd name="connsiteX48" fmla="*/ 924128 w 1157592"/>
              <a:gd name="connsiteY48" fmla="*/ 398834 h 1371600"/>
              <a:gd name="connsiteX49" fmla="*/ 953311 w 1157592"/>
              <a:gd name="connsiteY49" fmla="*/ 389106 h 1371600"/>
              <a:gd name="connsiteX50" fmla="*/ 992222 w 1157592"/>
              <a:gd name="connsiteY50" fmla="*/ 369651 h 1371600"/>
              <a:gd name="connsiteX51" fmla="*/ 1021405 w 1157592"/>
              <a:gd name="connsiteY51" fmla="*/ 350196 h 1371600"/>
              <a:gd name="connsiteX52" fmla="*/ 1079771 w 1157592"/>
              <a:gd name="connsiteY52" fmla="*/ 330740 h 1371600"/>
              <a:gd name="connsiteX53" fmla="*/ 1147864 w 1157592"/>
              <a:gd name="connsiteY53" fmla="*/ 340468 h 1371600"/>
              <a:gd name="connsiteX54" fmla="*/ 1157592 w 1157592"/>
              <a:gd name="connsiteY54" fmla="*/ 369651 h 1371600"/>
              <a:gd name="connsiteX55" fmla="*/ 1138137 w 1157592"/>
              <a:gd name="connsiteY55" fmla="*/ 515566 h 1371600"/>
              <a:gd name="connsiteX56" fmla="*/ 1128409 w 1157592"/>
              <a:gd name="connsiteY56" fmla="*/ 554477 h 1371600"/>
              <a:gd name="connsiteX57" fmla="*/ 1089498 w 1157592"/>
              <a:gd name="connsiteY57" fmla="*/ 603115 h 1371600"/>
              <a:gd name="connsiteX58" fmla="*/ 1050588 w 1157592"/>
              <a:gd name="connsiteY58" fmla="*/ 690664 h 1371600"/>
              <a:gd name="connsiteX59" fmla="*/ 1031132 w 1157592"/>
              <a:gd name="connsiteY59" fmla="*/ 710119 h 1371600"/>
              <a:gd name="connsiteX60" fmla="*/ 992222 w 1157592"/>
              <a:gd name="connsiteY60" fmla="*/ 768485 h 1371600"/>
              <a:gd name="connsiteX61" fmla="*/ 972766 w 1157592"/>
              <a:gd name="connsiteY61" fmla="*/ 787940 h 1371600"/>
              <a:gd name="connsiteX62" fmla="*/ 933856 w 1157592"/>
              <a:gd name="connsiteY62" fmla="*/ 836579 h 1371600"/>
              <a:gd name="connsiteX63" fmla="*/ 894945 w 1157592"/>
              <a:gd name="connsiteY63" fmla="*/ 885217 h 1371600"/>
              <a:gd name="connsiteX64" fmla="*/ 817124 w 1157592"/>
              <a:gd name="connsiteY64" fmla="*/ 972766 h 1371600"/>
              <a:gd name="connsiteX65" fmla="*/ 787941 w 1157592"/>
              <a:gd name="connsiteY65" fmla="*/ 1001949 h 1371600"/>
              <a:gd name="connsiteX66" fmla="*/ 768486 w 1157592"/>
              <a:gd name="connsiteY66" fmla="*/ 1031132 h 1371600"/>
              <a:gd name="connsiteX67" fmla="*/ 749030 w 1157592"/>
              <a:gd name="connsiteY67" fmla="*/ 1050587 h 1371600"/>
              <a:gd name="connsiteX68" fmla="*/ 729575 w 1157592"/>
              <a:gd name="connsiteY68" fmla="*/ 1079770 h 1371600"/>
              <a:gd name="connsiteX69" fmla="*/ 700392 w 1157592"/>
              <a:gd name="connsiteY69" fmla="*/ 1108953 h 1371600"/>
              <a:gd name="connsiteX70" fmla="*/ 661481 w 1157592"/>
              <a:gd name="connsiteY70" fmla="*/ 1157591 h 1371600"/>
              <a:gd name="connsiteX71" fmla="*/ 603115 w 1157592"/>
              <a:gd name="connsiteY71" fmla="*/ 1196502 h 1371600"/>
              <a:gd name="connsiteX72" fmla="*/ 573932 w 1157592"/>
              <a:gd name="connsiteY72" fmla="*/ 1215957 h 1371600"/>
              <a:gd name="connsiteX73" fmla="*/ 554477 w 1157592"/>
              <a:gd name="connsiteY73" fmla="*/ 1235413 h 1371600"/>
              <a:gd name="connsiteX74" fmla="*/ 496111 w 1157592"/>
              <a:gd name="connsiteY74" fmla="*/ 1254868 h 1371600"/>
              <a:gd name="connsiteX75" fmla="*/ 437745 w 1157592"/>
              <a:gd name="connsiteY75" fmla="*/ 1274323 h 1371600"/>
              <a:gd name="connsiteX76" fmla="*/ 408562 w 1157592"/>
              <a:gd name="connsiteY76" fmla="*/ 1284051 h 1371600"/>
              <a:gd name="connsiteX77" fmla="*/ 379379 w 1157592"/>
              <a:gd name="connsiteY77" fmla="*/ 1303506 h 1371600"/>
              <a:gd name="connsiteX78" fmla="*/ 301558 w 1157592"/>
              <a:gd name="connsiteY78" fmla="*/ 1361872 h 1371600"/>
              <a:gd name="connsiteX79" fmla="*/ 272375 w 1157592"/>
              <a:gd name="connsiteY79" fmla="*/ 1371600 h 1371600"/>
              <a:gd name="connsiteX80" fmla="*/ 233464 w 1157592"/>
              <a:gd name="connsiteY80" fmla="*/ 1361872 h 1371600"/>
              <a:gd name="connsiteX81" fmla="*/ 175098 w 1157592"/>
              <a:gd name="connsiteY81" fmla="*/ 1284051 h 1371600"/>
              <a:gd name="connsiteX82" fmla="*/ 145915 w 1157592"/>
              <a:gd name="connsiteY82" fmla="*/ 1274323 h 1371600"/>
              <a:gd name="connsiteX83" fmla="*/ 68094 w 1157592"/>
              <a:gd name="connsiteY83" fmla="*/ 1313234 h 1371600"/>
              <a:gd name="connsiteX84" fmla="*/ 38911 w 1157592"/>
              <a:gd name="connsiteY84" fmla="*/ 1293779 h 1371600"/>
              <a:gd name="connsiteX85" fmla="*/ 19456 w 1157592"/>
              <a:gd name="connsiteY85" fmla="*/ 1274323 h 1371600"/>
              <a:gd name="connsiteX86" fmla="*/ 29183 w 1157592"/>
              <a:gd name="connsiteY86" fmla="*/ 124514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157592" h="1371600">
                <a:moveTo>
                  <a:pt x="68094" y="1313234"/>
                </a:moveTo>
                <a:cubicBezTo>
                  <a:pt x="54175" y="1285396"/>
                  <a:pt x="46068" y="1273765"/>
                  <a:pt x="38911" y="1245140"/>
                </a:cubicBezTo>
                <a:cubicBezTo>
                  <a:pt x="34901" y="1229100"/>
                  <a:pt x="32901" y="1212612"/>
                  <a:pt x="29183" y="1196502"/>
                </a:cubicBezTo>
                <a:cubicBezTo>
                  <a:pt x="97" y="1070464"/>
                  <a:pt x="17699" y="1166508"/>
                  <a:pt x="0" y="1060315"/>
                </a:cubicBezTo>
                <a:cubicBezTo>
                  <a:pt x="3243" y="927370"/>
                  <a:pt x="3823" y="794334"/>
                  <a:pt x="9728" y="661481"/>
                </a:cubicBezTo>
                <a:cubicBezTo>
                  <a:pt x="10322" y="648125"/>
                  <a:pt x="17423" y="635784"/>
                  <a:pt x="19456" y="622570"/>
                </a:cubicBezTo>
                <a:cubicBezTo>
                  <a:pt x="32857" y="535461"/>
                  <a:pt x="21404" y="538906"/>
                  <a:pt x="48639" y="457200"/>
                </a:cubicBezTo>
                <a:cubicBezTo>
                  <a:pt x="59184" y="425564"/>
                  <a:pt x="68466" y="388548"/>
                  <a:pt x="87549" y="359923"/>
                </a:cubicBezTo>
                <a:cubicBezTo>
                  <a:pt x="92636" y="352292"/>
                  <a:pt x="100520" y="346953"/>
                  <a:pt x="107005" y="340468"/>
                </a:cubicBezTo>
                <a:cubicBezTo>
                  <a:pt x="133904" y="259765"/>
                  <a:pt x="88745" y="386718"/>
                  <a:pt x="155643" y="252919"/>
                </a:cubicBezTo>
                <a:cubicBezTo>
                  <a:pt x="162128" y="239949"/>
                  <a:pt x="166669" y="225808"/>
                  <a:pt x="175098" y="214008"/>
                </a:cubicBezTo>
                <a:cubicBezTo>
                  <a:pt x="183094" y="202813"/>
                  <a:pt x="195474" y="195393"/>
                  <a:pt x="204281" y="184825"/>
                </a:cubicBezTo>
                <a:cubicBezTo>
                  <a:pt x="211766" y="175844"/>
                  <a:pt x="216434" y="164772"/>
                  <a:pt x="223737" y="155643"/>
                </a:cubicBezTo>
                <a:cubicBezTo>
                  <a:pt x="229466" y="148481"/>
                  <a:pt x="237463" y="143349"/>
                  <a:pt x="243192" y="136187"/>
                </a:cubicBezTo>
                <a:cubicBezTo>
                  <a:pt x="272574" y="99459"/>
                  <a:pt x="259854" y="92654"/>
                  <a:pt x="311286" y="58366"/>
                </a:cubicBezTo>
                <a:cubicBezTo>
                  <a:pt x="330741" y="45396"/>
                  <a:pt x="347469" y="26849"/>
                  <a:pt x="369652" y="19455"/>
                </a:cubicBezTo>
                <a:lnTo>
                  <a:pt x="428017" y="0"/>
                </a:lnTo>
                <a:cubicBezTo>
                  <a:pt x="430435" y="484"/>
                  <a:pt x="495870" y="11480"/>
                  <a:pt x="505839" y="19455"/>
                </a:cubicBezTo>
                <a:cubicBezTo>
                  <a:pt x="530905" y="39507"/>
                  <a:pt x="573932" y="87549"/>
                  <a:pt x="573932" y="87549"/>
                </a:cubicBezTo>
                <a:cubicBezTo>
                  <a:pt x="601143" y="169178"/>
                  <a:pt x="589949" y="123653"/>
                  <a:pt x="573932" y="291830"/>
                </a:cubicBezTo>
                <a:cubicBezTo>
                  <a:pt x="572960" y="302038"/>
                  <a:pt x="568791" y="311842"/>
                  <a:pt x="564205" y="321013"/>
                </a:cubicBezTo>
                <a:cubicBezTo>
                  <a:pt x="558976" y="331470"/>
                  <a:pt x="551234" y="340468"/>
                  <a:pt x="544749" y="350196"/>
                </a:cubicBezTo>
                <a:cubicBezTo>
                  <a:pt x="537716" y="392400"/>
                  <a:pt x="530299" y="434116"/>
                  <a:pt x="525294" y="476655"/>
                </a:cubicBezTo>
                <a:cubicBezTo>
                  <a:pt x="515218" y="562299"/>
                  <a:pt x="523066" y="552548"/>
                  <a:pt x="505839" y="612843"/>
                </a:cubicBezTo>
                <a:cubicBezTo>
                  <a:pt x="503022" y="622702"/>
                  <a:pt x="501386" y="633233"/>
                  <a:pt x="496111" y="642025"/>
                </a:cubicBezTo>
                <a:cubicBezTo>
                  <a:pt x="491392" y="649889"/>
                  <a:pt x="483141" y="654996"/>
                  <a:pt x="476656" y="661481"/>
                </a:cubicBezTo>
                <a:cubicBezTo>
                  <a:pt x="470171" y="680936"/>
                  <a:pt x="468576" y="702783"/>
                  <a:pt x="457200" y="719847"/>
                </a:cubicBezTo>
                <a:cubicBezTo>
                  <a:pt x="450715" y="729575"/>
                  <a:pt x="442973" y="738573"/>
                  <a:pt x="437745" y="749030"/>
                </a:cubicBezTo>
                <a:cubicBezTo>
                  <a:pt x="397471" y="829578"/>
                  <a:pt x="464317" y="723762"/>
                  <a:pt x="408562" y="807396"/>
                </a:cubicBezTo>
                <a:lnTo>
                  <a:pt x="389107" y="865762"/>
                </a:lnTo>
                <a:lnTo>
                  <a:pt x="379379" y="894945"/>
                </a:lnTo>
                <a:cubicBezTo>
                  <a:pt x="376137" y="924128"/>
                  <a:pt x="375410" y="953702"/>
                  <a:pt x="369652" y="982494"/>
                </a:cubicBezTo>
                <a:cubicBezTo>
                  <a:pt x="365630" y="1002604"/>
                  <a:pt x="361572" y="1023796"/>
                  <a:pt x="350196" y="1040860"/>
                </a:cubicBezTo>
                <a:cubicBezTo>
                  <a:pt x="325654" y="1077674"/>
                  <a:pt x="322474" y="1078310"/>
                  <a:pt x="350196" y="1050587"/>
                </a:cubicBezTo>
                <a:cubicBezTo>
                  <a:pt x="356681" y="1031132"/>
                  <a:pt x="358276" y="1009285"/>
                  <a:pt x="369652" y="992221"/>
                </a:cubicBezTo>
                <a:cubicBezTo>
                  <a:pt x="376137" y="982493"/>
                  <a:pt x="383879" y="973495"/>
                  <a:pt x="389107" y="963038"/>
                </a:cubicBezTo>
                <a:cubicBezTo>
                  <a:pt x="429381" y="882490"/>
                  <a:pt x="362535" y="988306"/>
                  <a:pt x="418290" y="904672"/>
                </a:cubicBezTo>
                <a:lnTo>
                  <a:pt x="437745" y="846306"/>
                </a:lnTo>
                <a:cubicBezTo>
                  <a:pt x="444503" y="826033"/>
                  <a:pt x="453573" y="794239"/>
                  <a:pt x="466928" y="778213"/>
                </a:cubicBezTo>
                <a:cubicBezTo>
                  <a:pt x="474413" y="769231"/>
                  <a:pt x="486383" y="765242"/>
                  <a:pt x="496111" y="758757"/>
                </a:cubicBezTo>
                <a:lnTo>
                  <a:pt x="535022" y="700391"/>
                </a:lnTo>
                <a:cubicBezTo>
                  <a:pt x="558415" y="665301"/>
                  <a:pt x="572859" y="639499"/>
                  <a:pt x="612843" y="612843"/>
                </a:cubicBezTo>
                <a:lnTo>
                  <a:pt x="671209" y="573932"/>
                </a:lnTo>
                <a:cubicBezTo>
                  <a:pt x="680937" y="567447"/>
                  <a:pt x="692125" y="562744"/>
                  <a:pt x="700392" y="554477"/>
                </a:cubicBezTo>
                <a:cubicBezTo>
                  <a:pt x="746554" y="508315"/>
                  <a:pt x="721902" y="521367"/>
                  <a:pt x="768486" y="505838"/>
                </a:cubicBezTo>
                <a:cubicBezTo>
                  <a:pt x="813906" y="460418"/>
                  <a:pt x="779449" y="491059"/>
                  <a:pt x="826852" y="457200"/>
                </a:cubicBezTo>
                <a:cubicBezTo>
                  <a:pt x="840045" y="447777"/>
                  <a:pt x="851686" y="436061"/>
                  <a:pt x="865762" y="428017"/>
                </a:cubicBezTo>
                <a:cubicBezTo>
                  <a:pt x="874665" y="422930"/>
                  <a:pt x="885774" y="422875"/>
                  <a:pt x="894945" y="418289"/>
                </a:cubicBezTo>
                <a:cubicBezTo>
                  <a:pt x="905402" y="413061"/>
                  <a:pt x="913671" y="404062"/>
                  <a:pt x="924128" y="398834"/>
                </a:cubicBezTo>
                <a:cubicBezTo>
                  <a:pt x="933299" y="394248"/>
                  <a:pt x="943886" y="393145"/>
                  <a:pt x="953311" y="389106"/>
                </a:cubicBezTo>
                <a:cubicBezTo>
                  <a:pt x="966640" y="383394"/>
                  <a:pt x="979631" y="376845"/>
                  <a:pt x="992222" y="369651"/>
                </a:cubicBezTo>
                <a:cubicBezTo>
                  <a:pt x="1002373" y="363851"/>
                  <a:pt x="1010722" y="354944"/>
                  <a:pt x="1021405" y="350196"/>
                </a:cubicBezTo>
                <a:cubicBezTo>
                  <a:pt x="1040145" y="341867"/>
                  <a:pt x="1079771" y="330740"/>
                  <a:pt x="1079771" y="330740"/>
                </a:cubicBezTo>
                <a:cubicBezTo>
                  <a:pt x="1102469" y="333983"/>
                  <a:pt x="1127357" y="330214"/>
                  <a:pt x="1147864" y="340468"/>
                </a:cubicBezTo>
                <a:cubicBezTo>
                  <a:pt x="1157035" y="345054"/>
                  <a:pt x="1157592" y="359397"/>
                  <a:pt x="1157592" y="369651"/>
                </a:cubicBezTo>
                <a:cubicBezTo>
                  <a:pt x="1157592" y="501588"/>
                  <a:pt x="1157432" y="448031"/>
                  <a:pt x="1138137" y="515566"/>
                </a:cubicBezTo>
                <a:cubicBezTo>
                  <a:pt x="1134464" y="528421"/>
                  <a:pt x="1133675" y="542188"/>
                  <a:pt x="1128409" y="554477"/>
                </a:cubicBezTo>
                <a:cubicBezTo>
                  <a:pt x="1119205" y="575954"/>
                  <a:pt x="1105189" y="587425"/>
                  <a:pt x="1089498" y="603115"/>
                </a:cubicBezTo>
                <a:cubicBezTo>
                  <a:pt x="1074073" y="649391"/>
                  <a:pt x="1077014" y="657633"/>
                  <a:pt x="1050588" y="690664"/>
                </a:cubicBezTo>
                <a:cubicBezTo>
                  <a:pt x="1044859" y="697826"/>
                  <a:pt x="1036635" y="702782"/>
                  <a:pt x="1031132" y="710119"/>
                </a:cubicBezTo>
                <a:cubicBezTo>
                  <a:pt x="1017103" y="728825"/>
                  <a:pt x="1008756" y="751952"/>
                  <a:pt x="992222" y="768485"/>
                </a:cubicBezTo>
                <a:cubicBezTo>
                  <a:pt x="985737" y="774970"/>
                  <a:pt x="978495" y="780778"/>
                  <a:pt x="972766" y="787940"/>
                </a:cubicBezTo>
                <a:cubicBezTo>
                  <a:pt x="923670" y="849309"/>
                  <a:pt x="980839" y="789593"/>
                  <a:pt x="933856" y="836579"/>
                </a:cubicBezTo>
                <a:cubicBezTo>
                  <a:pt x="916949" y="887299"/>
                  <a:pt x="936630" y="848164"/>
                  <a:pt x="894945" y="885217"/>
                </a:cubicBezTo>
                <a:cubicBezTo>
                  <a:pt x="773323" y="993325"/>
                  <a:pt x="875207" y="903066"/>
                  <a:pt x="817124" y="972766"/>
                </a:cubicBezTo>
                <a:cubicBezTo>
                  <a:pt x="808317" y="983334"/>
                  <a:pt x="796748" y="991381"/>
                  <a:pt x="787941" y="1001949"/>
                </a:cubicBezTo>
                <a:cubicBezTo>
                  <a:pt x="780457" y="1010930"/>
                  <a:pt x="775789" y="1022003"/>
                  <a:pt x="768486" y="1031132"/>
                </a:cubicBezTo>
                <a:cubicBezTo>
                  <a:pt x="762757" y="1038294"/>
                  <a:pt x="754759" y="1043425"/>
                  <a:pt x="749030" y="1050587"/>
                </a:cubicBezTo>
                <a:cubicBezTo>
                  <a:pt x="741727" y="1059716"/>
                  <a:pt x="737059" y="1070789"/>
                  <a:pt x="729575" y="1079770"/>
                </a:cubicBezTo>
                <a:cubicBezTo>
                  <a:pt x="720768" y="1090338"/>
                  <a:pt x="709199" y="1098385"/>
                  <a:pt x="700392" y="1108953"/>
                </a:cubicBezTo>
                <a:cubicBezTo>
                  <a:pt x="679117" y="1134484"/>
                  <a:pt x="686641" y="1138721"/>
                  <a:pt x="661481" y="1157591"/>
                </a:cubicBezTo>
                <a:cubicBezTo>
                  <a:pt x="642775" y="1171620"/>
                  <a:pt x="622570" y="1183532"/>
                  <a:pt x="603115" y="1196502"/>
                </a:cubicBezTo>
                <a:cubicBezTo>
                  <a:pt x="593387" y="1202987"/>
                  <a:pt x="582199" y="1207690"/>
                  <a:pt x="573932" y="1215957"/>
                </a:cubicBezTo>
                <a:cubicBezTo>
                  <a:pt x="567447" y="1222442"/>
                  <a:pt x="562680" y="1231311"/>
                  <a:pt x="554477" y="1235413"/>
                </a:cubicBezTo>
                <a:cubicBezTo>
                  <a:pt x="536134" y="1244584"/>
                  <a:pt x="515566" y="1248383"/>
                  <a:pt x="496111" y="1254868"/>
                </a:cubicBezTo>
                <a:lnTo>
                  <a:pt x="437745" y="1274323"/>
                </a:lnTo>
                <a:cubicBezTo>
                  <a:pt x="428017" y="1277566"/>
                  <a:pt x="417094" y="1278363"/>
                  <a:pt x="408562" y="1284051"/>
                </a:cubicBezTo>
                <a:cubicBezTo>
                  <a:pt x="398834" y="1290536"/>
                  <a:pt x="388508" y="1296203"/>
                  <a:pt x="379379" y="1303506"/>
                </a:cubicBezTo>
                <a:cubicBezTo>
                  <a:pt x="346453" y="1329847"/>
                  <a:pt x="359747" y="1342475"/>
                  <a:pt x="301558" y="1361872"/>
                </a:cubicBezTo>
                <a:lnTo>
                  <a:pt x="272375" y="1371600"/>
                </a:lnTo>
                <a:cubicBezTo>
                  <a:pt x="259405" y="1368357"/>
                  <a:pt x="243526" y="1370676"/>
                  <a:pt x="233464" y="1361872"/>
                </a:cubicBezTo>
                <a:cubicBezTo>
                  <a:pt x="222917" y="1352643"/>
                  <a:pt x="197968" y="1297773"/>
                  <a:pt x="175098" y="1284051"/>
                </a:cubicBezTo>
                <a:cubicBezTo>
                  <a:pt x="166305" y="1278775"/>
                  <a:pt x="155643" y="1277566"/>
                  <a:pt x="145915" y="1274323"/>
                </a:cubicBezTo>
                <a:cubicBezTo>
                  <a:pt x="102680" y="1317559"/>
                  <a:pt x="113370" y="1335872"/>
                  <a:pt x="68094" y="1313234"/>
                </a:cubicBezTo>
                <a:cubicBezTo>
                  <a:pt x="57637" y="1308006"/>
                  <a:pt x="48040" y="1301082"/>
                  <a:pt x="38911" y="1293779"/>
                </a:cubicBezTo>
                <a:cubicBezTo>
                  <a:pt x="31749" y="1288050"/>
                  <a:pt x="25941" y="1280808"/>
                  <a:pt x="19456" y="1274323"/>
                </a:cubicBezTo>
                <a:lnTo>
                  <a:pt x="29183" y="1245140"/>
                </a:lnTo>
              </a:path>
            </a:pathLst>
          </a:custGeom>
          <a:solidFill>
            <a:srgbClr val="92D050"/>
          </a:solidFill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1" name="타원형 설명선 30"/>
          <p:cNvSpPr/>
          <p:nvPr/>
        </p:nvSpPr>
        <p:spPr>
          <a:xfrm rot="1758247">
            <a:off x="142875" y="1209675"/>
            <a:ext cx="1577975" cy="881063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32" name="타원형 설명선 31"/>
          <p:cNvSpPr/>
          <p:nvPr/>
        </p:nvSpPr>
        <p:spPr>
          <a:xfrm rot="9001819">
            <a:off x="1590675" y="1131888"/>
            <a:ext cx="1577975" cy="881062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33" name="타원형 설명선 32"/>
          <p:cNvSpPr/>
          <p:nvPr/>
        </p:nvSpPr>
        <p:spPr>
          <a:xfrm rot="2917640">
            <a:off x="6999287" y="1731963"/>
            <a:ext cx="1387475" cy="762000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34" name="타원형 설명선 33"/>
          <p:cNvSpPr/>
          <p:nvPr/>
        </p:nvSpPr>
        <p:spPr>
          <a:xfrm rot="10417505">
            <a:off x="8207375" y="2198688"/>
            <a:ext cx="1227138" cy="685800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35" name="제목 34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prstDash val="sys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rtlCol="0">
            <a:noAutofit/>
            <a:scene3d>
              <a:camera prst="orthographicFront" fov="0">
                <a:rot lat="0" lon="0" rev="0"/>
              </a:camera>
              <a:lightRig rig="glow" dir="t">
                <a:rot lat="0" lon="0" rev="4500000"/>
              </a:lightRig>
            </a:scene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dirty="0" smtClean="0">
                <a:solidFill>
                  <a:srgbClr val="FF0000"/>
                </a:solidFill>
              </a:rPr>
              <a:t>Major grafting methods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6" name="자유형 35"/>
          <p:cNvSpPr/>
          <p:nvPr/>
        </p:nvSpPr>
        <p:spPr>
          <a:xfrm>
            <a:off x="6084888" y="2349500"/>
            <a:ext cx="411162" cy="387350"/>
          </a:xfrm>
          <a:custGeom>
            <a:avLst/>
            <a:gdLst>
              <a:gd name="connsiteX0" fmla="*/ 334770 w 412591"/>
              <a:gd name="connsiteY0" fmla="*/ 369095 h 388276"/>
              <a:gd name="connsiteX1" fmla="*/ 237493 w 412591"/>
              <a:gd name="connsiteY1" fmla="*/ 359367 h 388276"/>
              <a:gd name="connsiteX2" fmla="*/ 159672 w 412591"/>
              <a:gd name="connsiteY2" fmla="*/ 291273 h 388276"/>
              <a:gd name="connsiteX3" fmla="*/ 130489 w 412591"/>
              <a:gd name="connsiteY3" fmla="*/ 281546 h 388276"/>
              <a:gd name="connsiteX4" fmla="*/ 33212 w 412591"/>
              <a:gd name="connsiteY4" fmla="*/ 184269 h 388276"/>
              <a:gd name="connsiteX5" fmla="*/ 4029 w 412591"/>
              <a:gd name="connsiteY5" fmla="*/ 155086 h 388276"/>
              <a:gd name="connsiteX6" fmla="*/ 13757 w 412591"/>
              <a:gd name="connsiteY6" fmla="*/ 106448 h 388276"/>
              <a:gd name="connsiteX7" fmla="*/ 62395 w 412591"/>
              <a:gd name="connsiteY7" fmla="*/ 116175 h 388276"/>
              <a:gd name="connsiteX8" fmla="*/ 120761 w 412591"/>
              <a:gd name="connsiteY8" fmla="*/ 145358 h 388276"/>
              <a:gd name="connsiteX9" fmla="*/ 140217 w 412591"/>
              <a:gd name="connsiteY9" fmla="*/ 164814 h 388276"/>
              <a:gd name="connsiteX10" fmla="*/ 179127 w 412591"/>
              <a:gd name="connsiteY10" fmla="*/ 223180 h 388276"/>
              <a:gd name="connsiteX11" fmla="*/ 130489 w 412591"/>
              <a:gd name="connsiteY11" fmla="*/ 184269 h 388276"/>
              <a:gd name="connsiteX12" fmla="*/ 72123 w 412591"/>
              <a:gd name="connsiteY12" fmla="*/ 125903 h 388276"/>
              <a:gd name="connsiteX13" fmla="*/ 62395 w 412591"/>
              <a:gd name="connsiteY13" fmla="*/ 96720 h 388276"/>
              <a:gd name="connsiteX14" fmla="*/ 72123 w 412591"/>
              <a:gd name="connsiteY14" fmla="*/ 9171 h 388276"/>
              <a:gd name="connsiteX15" fmla="*/ 101306 w 412591"/>
              <a:gd name="connsiteY15" fmla="*/ 18899 h 388276"/>
              <a:gd name="connsiteX16" fmla="*/ 198583 w 412591"/>
              <a:gd name="connsiteY16" fmla="*/ 38354 h 388276"/>
              <a:gd name="connsiteX17" fmla="*/ 286132 w 412591"/>
              <a:gd name="connsiteY17" fmla="*/ 86992 h 388276"/>
              <a:gd name="connsiteX18" fmla="*/ 305587 w 412591"/>
              <a:gd name="connsiteY18" fmla="*/ 106448 h 388276"/>
              <a:gd name="connsiteX19" fmla="*/ 363953 w 412591"/>
              <a:gd name="connsiteY19" fmla="*/ 155086 h 388276"/>
              <a:gd name="connsiteX20" fmla="*/ 373681 w 412591"/>
              <a:gd name="connsiteY20" fmla="*/ 242635 h 388276"/>
              <a:gd name="connsiteX21" fmla="*/ 383408 w 412591"/>
              <a:gd name="connsiteY21" fmla="*/ 271818 h 388276"/>
              <a:gd name="connsiteX22" fmla="*/ 412591 w 412591"/>
              <a:gd name="connsiteY22" fmla="*/ 291273 h 388276"/>
              <a:gd name="connsiteX23" fmla="*/ 402863 w 412591"/>
              <a:gd name="connsiteY23" fmla="*/ 320456 h 388276"/>
              <a:gd name="connsiteX24" fmla="*/ 393136 w 412591"/>
              <a:gd name="connsiteY24" fmla="*/ 378822 h 388276"/>
              <a:gd name="connsiteX25" fmla="*/ 354225 w 412591"/>
              <a:gd name="connsiteY25" fmla="*/ 369095 h 388276"/>
              <a:gd name="connsiteX26" fmla="*/ 334770 w 412591"/>
              <a:gd name="connsiteY26" fmla="*/ 369095 h 38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2591" h="388276">
                <a:moveTo>
                  <a:pt x="334770" y="369095"/>
                </a:moveTo>
                <a:cubicBezTo>
                  <a:pt x="315315" y="367474"/>
                  <a:pt x="269246" y="366695"/>
                  <a:pt x="237493" y="359367"/>
                </a:cubicBezTo>
                <a:cubicBezTo>
                  <a:pt x="205725" y="352036"/>
                  <a:pt x="184232" y="299459"/>
                  <a:pt x="159672" y="291273"/>
                </a:cubicBezTo>
                <a:lnTo>
                  <a:pt x="130489" y="281546"/>
                </a:lnTo>
                <a:lnTo>
                  <a:pt x="33212" y="184269"/>
                </a:lnTo>
                <a:lnTo>
                  <a:pt x="4029" y="155086"/>
                </a:lnTo>
                <a:cubicBezTo>
                  <a:pt x="7272" y="138873"/>
                  <a:pt x="0" y="115619"/>
                  <a:pt x="13757" y="106448"/>
                </a:cubicBezTo>
                <a:cubicBezTo>
                  <a:pt x="27514" y="97277"/>
                  <a:pt x="46355" y="112165"/>
                  <a:pt x="62395" y="116175"/>
                </a:cubicBezTo>
                <a:cubicBezTo>
                  <a:pt x="88546" y="122713"/>
                  <a:pt x="99148" y="128068"/>
                  <a:pt x="120761" y="145358"/>
                </a:cubicBezTo>
                <a:cubicBezTo>
                  <a:pt x="127923" y="151087"/>
                  <a:pt x="134714" y="157477"/>
                  <a:pt x="140217" y="164814"/>
                </a:cubicBezTo>
                <a:cubicBezTo>
                  <a:pt x="154246" y="183520"/>
                  <a:pt x="195660" y="239714"/>
                  <a:pt x="179127" y="223180"/>
                </a:cubicBezTo>
                <a:cubicBezTo>
                  <a:pt x="93673" y="137721"/>
                  <a:pt x="240897" y="282409"/>
                  <a:pt x="130489" y="184269"/>
                </a:cubicBezTo>
                <a:cubicBezTo>
                  <a:pt x="109925" y="165990"/>
                  <a:pt x="72123" y="125903"/>
                  <a:pt x="72123" y="125903"/>
                </a:cubicBezTo>
                <a:cubicBezTo>
                  <a:pt x="68880" y="116175"/>
                  <a:pt x="62395" y="106974"/>
                  <a:pt x="62395" y="96720"/>
                </a:cubicBezTo>
                <a:cubicBezTo>
                  <a:pt x="62395" y="67357"/>
                  <a:pt x="58992" y="35434"/>
                  <a:pt x="72123" y="9171"/>
                </a:cubicBezTo>
                <a:cubicBezTo>
                  <a:pt x="76709" y="0"/>
                  <a:pt x="91315" y="16593"/>
                  <a:pt x="101306" y="18899"/>
                </a:cubicBezTo>
                <a:cubicBezTo>
                  <a:pt x="133527" y="26335"/>
                  <a:pt x="167212" y="27897"/>
                  <a:pt x="198583" y="38354"/>
                </a:cubicBezTo>
                <a:cubicBezTo>
                  <a:pt x="235278" y="50586"/>
                  <a:pt x="252687" y="53546"/>
                  <a:pt x="286132" y="86992"/>
                </a:cubicBezTo>
                <a:cubicBezTo>
                  <a:pt x="292617" y="93477"/>
                  <a:pt x="298425" y="100719"/>
                  <a:pt x="305587" y="106448"/>
                </a:cubicBezTo>
                <a:cubicBezTo>
                  <a:pt x="373309" y="160627"/>
                  <a:pt x="294623" y="85756"/>
                  <a:pt x="363953" y="155086"/>
                </a:cubicBezTo>
                <a:cubicBezTo>
                  <a:pt x="367196" y="184269"/>
                  <a:pt x="368854" y="213672"/>
                  <a:pt x="373681" y="242635"/>
                </a:cubicBezTo>
                <a:cubicBezTo>
                  <a:pt x="375367" y="252749"/>
                  <a:pt x="377003" y="263811"/>
                  <a:pt x="383408" y="271818"/>
                </a:cubicBezTo>
                <a:cubicBezTo>
                  <a:pt x="390711" y="280947"/>
                  <a:pt x="402863" y="284788"/>
                  <a:pt x="412591" y="291273"/>
                </a:cubicBezTo>
                <a:cubicBezTo>
                  <a:pt x="409348" y="301001"/>
                  <a:pt x="405087" y="310446"/>
                  <a:pt x="402863" y="320456"/>
                </a:cubicBezTo>
                <a:cubicBezTo>
                  <a:pt x="398584" y="339710"/>
                  <a:pt x="407083" y="364875"/>
                  <a:pt x="393136" y="378822"/>
                </a:cubicBezTo>
                <a:cubicBezTo>
                  <a:pt x="383682" y="388276"/>
                  <a:pt x="367513" y="370571"/>
                  <a:pt x="354225" y="369095"/>
                </a:cubicBezTo>
                <a:cubicBezTo>
                  <a:pt x="338111" y="367305"/>
                  <a:pt x="354225" y="370716"/>
                  <a:pt x="334770" y="369095"/>
                </a:cubicBezTo>
                <a:close/>
              </a:path>
            </a:pathLst>
          </a:cu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7" name="오른쪽 화살표 36"/>
          <p:cNvSpPr/>
          <p:nvPr/>
        </p:nvSpPr>
        <p:spPr>
          <a:xfrm rot="13327269">
            <a:off x="6518275" y="2811463"/>
            <a:ext cx="360363" cy="142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38" name="자유형 37"/>
          <p:cNvSpPr/>
          <p:nvPr/>
        </p:nvSpPr>
        <p:spPr>
          <a:xfrm>
            <a:off x="7558088" y="3462338"/>
            <a:ext cx="292100" cy="1284287"/>
          </a:xfrm>
          <a:custGeom>
            <a:avLst/>
            <a:gdLst>
              <a:gd name="connsiteX0" fmla="*/ 0 w 291830"/>
              <a:gd name="connsiteY0" fmla="*/ 0 h 1284051"/>
              <a:gd name="connsiteX1" fmla="*/ 68094 w 291830"/>
              <a:gd name="connsiteY1" fmla="*/ 1079770 h 1284051"/>
              <a:gd name="connsiteX2" fmla="*/ 214009 w 291830"/>
              <a:gd name="connsiteY2" fmla="*/ 428017 h 1284051"/>
              <a:gd name="connsiteX3" fmla="*/ 282103 w 291830"/>
              <a:gd name="connsiteY3" fmla="*/ 787940 h 1284051"/>
              <a:gd name="connsiteX4" fmla="*/ 291830 w 291830"/>
              <a:gd name="connsiteY4" fmla="*/ 943583 h 1284051"/>
              <a:gd name="connsiteX5" fmla="*/ 282103 w 291830"/>
              <a:gd name="connsiteY5" fmla="*/ 1167319 h 1284051"/>
              <a:gd name="connsiteX6" fmla="*/ 282103 w 291830"/>
              <a:gd name="connsiteY6" fmla="*/ 1284051 h 128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830" h="1284051">
                <a:moveTo>
                  <a:pt x="0" y="0"/>
                </a:moveTo>
                <a:lnTo>
                  <a:pt x="68094" y="1079770"/>
                </a:lnTo>
                <a:lnTo>
                  <a:pt x="214009" y="428017"/>
                </a:lnTo>
                <a:lnTo>
                  <a:pt x="282103" y="787940"/>
                </a:lnTo>
                <a:lnTo>
                  <a:pt x="291830" y="943583"/>
                </a:lnTo>
                <a:lnTo>
                  <a:pt x="282103" y="1167319"/>
                </a:lnTo>
                <a:lnTo>
                  <a:pt x="282103" y="1284051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9" name="자유형 38"/>
          <p:cNvSpPr/>
          <p:nvPr/>
        </p:nvSpPr>
        <p:spPr>
          <a:xfrm rot="944596">
            <a:off x="3395663" y="1920875"/>
            <a:ext cx="623887" cy="434975"/>
          </a:xfrm>
          <a:custGeom>
            <a:avLst/>
            <a:gdLst>
              <a:gd name="connsiteX0" fmla="*/ 334770 w 412591"/>
              <a:gd name="connsiteY0" fmla="*/ 369095 h 388276"/>
              <a:gd name="connsiteX1" fmla="*/ 237493 w 412591"/>
              <a:gd name="connsiteY1" fmla="*/ 359367 h 388276"/>
              <a:gd name="connsiteX2" fmla="*/ 159672 w 412591"/>
              <a:gd name="connsiteY2" fmla="*/ 291273 h 388276"/>
              <a:gd name="connsiteX3" fmla="*/ 130489 w 412591"/>
              <a:gd name="connsiteY3" fmla="*/ 281546 h 388276"/>
              <a:gd name="connsiteX4" fmla="*/ 33212 w 412591"/>
              <a:gd name="connsiteY4" fmla="*/ 184269 h 388276"/>
              <a:gd name="connsiteX5" fmla="*/ 4029 w 412591"/>
              <a:gd name="connsiteY5" fmla="*/ 155086 h 388276"/>
              <a:gd name="connsiteX6" fmla="*/ 13757 w 412591"/>
              <a:gd name="connsiteY6" fmla="*/ 106448 h 388276"/>
              <a:gd name="connsiteX7" fmla="*/ 62395 w 412591"/>
              <a:gd name="connsiteY7" fmla="*/ 116175 h 388276"/>
              <a:gd name="connsiteX8" fmla="*/ 120761 w 412591"/>
              <a:gd name="connsiteY8" fmla="*/ 145358 h 388276"/>
              <a:gd name="connsiteX9" fmla="*/ 140217 w 412591"/>
              <a:gd name="connsiteY9" fmla="*/ 164814 h 388276"/>
              <a:gd name="connsiteX10" fmla="*/ 179127 w 412591"/>
              <a:gd name="connsiteY10" fmla="*/ 223180 h 388276"/>
              <a:gd name="connsiteX11" fmla="*/ 130489 w 412591"/>
              <a:gd name="connsiteY11" fmla="*/ 184269 h 388276"/>
              <a:gd name="connsiteX12" fmla="*/ 72123 w 412591"/>
              <a:gd name="connsiteY12" fmla="*/ 125903 h 388276"/>
              <a:gd name="connsiteX13" fmla="*/ 62395 w 412591"/>
              <a:gd name="connsiteY13" fmla="*/ 96720 h 388276"/>
              <a:gd name="connsiteX14" fmla="*/ 72123 w 412591"/>
              <a:gd name="connsiteY14" fmla="*/ 9171 h 388276"/>
              <a:gd name="connsiteX15" fmla="*/ 101306 w 412591"/>
              <a:gd name="connsiteY15" fmla="*/ 18899 h 388276"/>
              <a:gd name="connsiteX16" fmla="*/ 198583 w 412591"/>
              <a:gd name="connsiteY16" fmla="*/ 38354 h 388276"/>
              <a:gd name="connsiteX17" fmla="*/ 286132 w 412591"/>
              <a:gd name="connsiteY17" fmla="*/ 86992 h 388276"/>
              <a:gd name="connsiteX18" fmla="*/ 305587 w 412591"/>
              <a:gd name="connsiteY18" fmla="*/ 106448 h 388276"/>
              <a:gd name="connsiteX19" fmla="*/ 363953 w 412591"/>
              <a:gd name="connsiteY19" fmla="*/ 155086 h 388276"/>
              <a:gd name="connsiteX20" fmla="*/ 373681 w 412591"/>
              <a:gd name="connsiteY20" fmla="*/ 242635 h 388276"/>
              <a:gd name="connsiteX21" fmla="*/ 383408 w 412591"/>
              <a:gd name="connsiteY21" fmla="*/ 271818 h 388276"/>
              <a:gd name="connsiteX22" fmla="*/ 412591 w 412591"/>
              <a:gd name="connsiteY22" fmla="*/ 291273 h 388276"/>
              <a:gd name="connsiteX23" fmla="*/ 402863 w 412591"/>
              <a:gd name="connsiteY23" fmla="*/ 320456 h 388276"/>
              <a:gd name="connsiteX24" fmla="*/ 393136 w 412591"/>
              <a:gd name="connsiteY24" fmla="*/ 378822 h 388276"/>
              <a:gd name="connsiteX25" fmla="*/ 354225 w 412591"/>
              <a:gd name="connsiteY25" fmla="*/ 369095 h 388276"/>
              <a:gd name="connsiteX26" fmla="*/ 334770 w 412591"/>
              <a:gd name="connsiteY26" fmla="*/ 369095 h 38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2591" h="388276">
                <a:moveTo>
                  <a:pt x="334770" y="369095"/>
                </a:moveTo>
                <a:cubicBezTo>
                  <a:pt x="315315" y="367474"/>
                  <a:pt x="269246" y="366695"/>
                  <a:pt x="237493" y="359367"/>
                </a:cubicBezTo>
                <a:cubicBezTo>
                  <a:pt x="205725" y="352036"/>
                  <a:pt x="184232" y="299459"/>
                  <a:pt x="159672" y="291273"/>
                </a:cubicBezTo>
                <a:lnTo>
                  <a:pt x="130489" y="281546"/>
                </a:lnTo>
                <a:lnTo>
                  <a:pt x="33212" y="184269"/>
                </a:lnTo>
                <a:lnTo>
                  <a:pt x="4029" y="155086"/>
                </a:lnTo>
                <a:cubicBezTo>
                  <a:pt x="7272" y="138873"/>
                  <a:pt x="0" y="115619"/>
                  <a:pt x="13757" y="106448"/>
                </a:cubicBezTo>
                <a:cubicBezTo>
                  <a:pt x="27514" y="97277"/>
                  <a:pt x="46355" y="112165"/>
                  <a:pt x="62395" y="116175"/>
                </a:cubicBezTo>
                <a:cubicBezTo>
                  <a:pt x="88546" y="122713"/>
                  <a:pt x="99148" y="128068"/>
                  <a:pt x="120761" y="145358"/>
                </a:cubicBezTo>
                <a:cubicBezTo>
                  <a:pt x="127923" y="151087"/>
                  <a:pt x="134714" y="157477"/>
                  <a:pt x="140217" y="164814"/>
                </a:cubicBezTo>
                <a:cubicBezTo>
                  <a:pt x="154246" y="183520"/>
                  <a:pt x="195660" y="239714"/>
                  <a:pt x="179127" y="223180"/>
                </a:cubicBezTo>
                <a:cubicBezTo>
                  <a:pt x="93673" y="137721"/>
                  <a:pt x="240897" y="282409"/>
                  <a:pt x="130489" y="184269"/>
                </a:cubicBezTo>
                <a:cubicBezTo>
                  <a:pt x="109925" y="165990"/>
                  <a:pt x="72123" y="125903"/>
                  <a:pt x="72123" y="125903"/>
                </a:cubicBezTo>
                <a:cubicBezTo>
                  <a:pt x="68880" y="116175"/>
                  <a:pt x="62395" y="106974"/>
                  <a:pt x="62395" y="96720"/>
                </a:cubicBezTo>
                <a:cubicBezTo>
                  <a:pt x="62395" y="67357"/>
                  <a:pt x="58992" y="35434"/>
                  <a:pt x="72123" y="9171"/>
                </a:cubicBezTo>
                <a:cubicBezTo>
                  <a:pt x="76709" y="0"/>
                  <a:pt x="91315" y="16593"/>
                  <a:pt x="101306" y="18899"/>
                </a:cubicBezTo>
                <a:cubicBezTo>
                  <a:pt x="133527" y="26335"/>
                  <a:pt x="167212" y="27897"/>
                  <a:pt x="198583" y="38354"/>
                </a:cubicBezTo>
                <a:cubicBezTo>
                  <a:pt x="235278" y="50586"/>
                  <a:pt x="252687" y="53546"/>
                  <a:pt x="286132" y="86992"/>
                </a:cubicBezTo>
                <a:cubicBezTo>
                  <a:pt x="292617" y="93477"/>
                  <a:pt x="298425" y="100719"/>
                  <a:pt x="305587" y="106448"/>
                </a:cubicBezTo>
                <a:cubicBezTo>
                  <a:pt x="373309" y="160627"/>
                  <a:pt x="294623" y="85756"/>
                  <a:pt x="363953" y="155086"/>
                </a:cubicBezTo>
                <a:cubicBezTo>
                  <a:pt x="367196" y="184269"/>
                  <a:pt x="368854" y="213672"/>
                  <a:pt x="373681" y="242635"/>
                </a:cubicBezTo>
                <a:cubicBezTo>
                  <a:pt x="375367" y="252749"/>
                  <a:pt x="377003" y="263811"/>
                  <a:pt x="383408" y="271818"/>
                </a:cubicBezTo>
                <a:cubicBezTo>
                  <a:pt x="390711" y="280947"/>
                  <a:pt x="402863" y="284788"/>
                  <a:pt x="412591" y="291273"/>
                </a:cubicBezTo>
                <a:cubicBezTo>
                  <a:pt x="409348" y="301001"/>
                  <a:pt x="405087" y="310446"/>
                  <a:pt x="402863" y="320456"/>
                </a:cubicBezTo>
                <a:cubicBezTo>
                  <a:pt x="398584" y="339710"/>
                  <a:pt x="407083" y="364875"/>
                  <a:pt x="393136" y="378822"/>
                </a:cubicBezTo>
                <a:cubicBezTo>
                  <a:pt x="383682" y="388276"/>
                  <a:pt x="367513" y="370571"/>
                  <a:pt x="354225" y="369095"/>
                </a:cubicBezTo>
                <a:cubicBezTo>
                  <a:pt x="338111" y="367305"/>
                  <a:pt x="354225" y="370716"/>
                  <a:pt x="334770" y="369095"/>
                </a:cubicBezTo>
                <a:close/>
              </a:path>
            </a:pathLst>
          </a:cu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0" name="오른쪽 화살표 39"/>
          <p:cNvSpPr/>
          <p:nvPr/>
        </p:nvSpPr>
        <p:spPr>
          <a:xfrm rot="14271865">
            <a:off x="3971926" y="2611437"/>
            <a:ext cx="360362" cy="1444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42" name="자유형 41"/>
          <p:cNvSpPr/>
          <p:nvPr/>
        </p:nvSpPr>
        <p:spPr>
          <a:xfrm>
            <a:off x="1352550" y="3327400"/>
            <a:ext cx="563563" cy="681038"/>
          </a:xfrm>
          <a:custGeom>
            <a:avLst/>
            <a:gdLst>
              <a:gd name="connsiteX0" fmla="*/ 0 w 564204"/>
              <a:gd name="connsiteY0" fmla="*/ 0 h 680936"/>
              <a:gd name="connsiteX1" fmla="*/ 564204 w 564204"/>
              <a:gd name="connsiteY1" fmla="*/ 671208 h 680936"/>
              <a:gd name="connsiteX2" fmla="*/ 554476 w 564204"/>
              <a:gd name="connsiteY2" fmla="*/ 680936 h 68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4204" h="680936">
                <a:moveTo>
                  <a:pt x="0" y="0"/>
                </a:moveTo>
                <a:lnTo>
                  <a:pt x="564204" y="671208"/>
                </a:lnTo>
                <a:lnTo>
                  <a:pt x="554476" y="680936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3" name="타원형 설명선 42"/>
          <p:cNvSpPr/>
          <p:nvPr/>
        </p:nvSpPr>
        <p:spPr>
          <a:xfrm rot="8619722">
            <a:off x="2374900" y="3821113"/>
            <a:ext cx="1579563" cy="882650"/>
          </a:xfrm>
          <a:prstGeom prst="wedgeEllipseCallout">
            <a:avLst>
              <a:gd name="adj1" fmla="val 54298"/>
              <a:gd name="adj2" fmla="val -703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44" name="자유형 43"/>
          <p:cNvSpPr/>
          <p:nvPr/>
        </p:nvSpPr>
        <p:spPr>
          <a:xfrm rot="2811143">
            <a:off x="2111375" y="4308475"/>
            <a:ext cx="623888" cy="433388"/>
          </a:xfrm>
          <a:custGeom>
            <a:avLst/>
            <a:gdLst>
              <a:gd name="connsiteX0" fmla="*/ 334770 w 412591"/>
              <a:gd name="connsiteY0" fmla="*/ 369095 h 388276"/>
              <a:gd name="connsiteX1" fmla="*/ 237493 w 412591"/>
              <a:gd name="connsiteY1" fmla="*/ 359367 h 388276"/>
              <a:gd name="connsiteX2" fmla="*/ 159672 w 412591"/>
              <a:gd name="connsiteY2" fmla="*/ 291273 h 388276"/>
              <a:gd name="connsiteX3" fmla="*/ 130489 w 412591"/>
              <a:gd name="connsiteY3" fmla="*/ 281546 h 388276"/>
              <a:gd name="connsiteX4" fmla="*/ 33212 w 412591"/>
              <a:gd name="connsiteY4" fmla="*/ 184269 h 388276"/>
              <a:gd name="connsiteX5" fmla="*/ 4029 w 412591"/>
              <a:gd name="connsiteY5" fmla="*/ 155086 h 388276"/>
              <a:gd name="connsiteX6" fmla="*/ 13757 w 412591"/>
              <a:gd name="connsiteY6" fmla="*/ 106448 h 388276"/>
              <a:gd name="connsiteX7" fmla="*/ 62395 w 412591"/>
              <a:gd name="connsiteY7" fmla="*/ 116175 h 388276"/>
              <a:gd name="connsiteX8" fmla="*/ 120761 w 412591"/>
              <a:gd name="connsiteY8" fmla="*/ 145358 h 388276"/>
              <a:gd name="connsiteX9" fmla="*/ 140217 w 412591"/>
              <a:gd name="connsiteY9" fmla="*/ 164814 h 388276"/>
              <a:gd name="connsiteX10" fmla="*/ 179127 w 412591"/>
              <a:gd name="connsiteY10" fmla="*/ 223180 h 388276"/>
              <a:gd name="connsiteX11" fmla="*/ 130489 w 412591"/>
              <a:gd name="connsiteY11" fmla="*/ 184269 h 388276"/>
              <a:gd name="connsiteX12" fmla="*/ 72123 w 412591"/>
              <a:gd name="connsiteY12" fmla="*/ 125903 h 388276"/>
              <a:gd name="connsiteX13" fmla="*/ 62395 w 412591"/>
              <a:gd name="connsiteY13" fmla="*/ 96720 h 388276"/>
              <a:gd name="connsiteX14" fmla="*/ 72123 w 412591"/>
              <a:gd name="connsiteY14" fmla="*/ 9171 h 388276"/>
              <a:gd name="connsiteX15" fmla="*/ 101306 w 412591"/>
              <a:gd name="connsiteY15" fmla="*/ 18899 h 388276"/>
              <a:gd name="connsiteX16" fmla="*/ 198583 w 412591"/>
              <a:gd name="connsiteY16" fmla="*/ 38354 h 388276"/>
              <a:gd name="connsiteX17" fmla="*/ 286132 w 412591"/>
              <a:gd name="connsiteY17" fmla="*/ 86992 h 388276"/>
              <a:gd name="connsiteX18" fmla="*/ 305587 w 412591"/>
              <a:gd name="connsiteY18" fmla="*/ 106448 h 388276"/>
              <a:gd name="connsiteX19" fmla="*/ 363953 w 412591"/>
              <a:gd name="connsiteY19" fmla="*/ 155086 h 388276"/>
              <a:gd name="connsiteX20" fmla="*/ 373681 w 412591"/>
              <a:gd name="connsiteY20" fmla="*/ 242635 h 388276"/>
              <a:gd name="connsiteX21" fmla="*/ 383408 w 412591"/>
              <a:gd name="connsiteY21" fmla="*/ 271818 h 388276"/>
              <a:gd name="connsiteX22" fmla="*/ 412591 w 412591"/>
              <a:gd name="connsiteY22" fmla="*/ 291273 h 388276"/>
              <a:gd name="connsiteX23" fmla="*/ 402863 w 412591"/>
              <a:gd name="connsiteY23" fmla="*/ 320456 h 388276"/>
              <a:gd name="connsiteX24" fmla="*/ 393136 w 412591"/>
              <a:gd name="connsiteY24" fmla="*/ 378822 h 388276"/>
              <a:gd name="connsiteX25" fmla="*/ 354225 w 412591"/>
              <a:gd name="connsiteY25" fmla="*/ 369095 h 388276"/>
              <a:gd name="connsiteX26" fmla="*/ 334770 w 412591"/>
              <a:gd name="connsiteY26" fmla="*/ 369095 h 38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2591" h="388276">
                <a:moveTo>
                  <a:pt x="334770" y="369095"/>
                </a:moveTo>
                <a:cubicBezTo>
                  <a:pt x="315315" y="367474"/>
                  <a:pt x="269246" y="366695"/>
                  <a:pt x="237493" y="359367"/>
                </a:cubicBezTo>
                <a:cubicBezTo>
                  <a:pt x="205725" y="352036"/>
                  <a:pt x="184232" y="299459"/>
                  <a:pt x="159672" y="291273"/>
                </a:cubicBezTo>
                <a:lnTo>
                  <a:pt x="130489" y="281546"/>
                </a:lnTo>
                <a:lnTo>
                  <a:pt x="33212" y="184269"/>
                </a:lnTo>
                <a:lnTo>
                  <a:pt x="4029" y="155086"/>
                </a:lnTo>
                <a:cubicBezTo>
                  <a:pt x="7272" y="138873"/>
                  <a:pt x="0" y="115619"/>
                  <a:pt x="13757" y="106448"/>
                </a:cubicBezTo>
                <a:cubicBezTo>
                  <a:pt x="27514" y="97277"/>
                  <a:pt x="46355" y="112165"/>
                  <a:pt x="62395" y="116175"/>
                </a:cubicBezTo>
                <a:cubicBezTo>
                  <a:pt x="88546" y="122713"/>
                  <a:pt x="99148" y="128068"/>
                  <a:pt x="120761" y="145358"/>
                </a:cubicBezTo>
                <a:cubicBezTo>
                  <a:pt x="127923" y="151087"/>
                  <a:pt x="134714" y="157477"/>
                  <a:pt x="140217" y="164814"/>
                </a:cubicBezTo>
                <a:cubicBezTo>
                  <a:pt x="154246" y="183520"/>
                  <a:pt x="195660" y="239714"/>
                  <a:pt x="179127" y="223180"/>
                </a:cubicBezTo>
                <a:cubicBezTo>
                  <a:pt x="93673" y="137721"/>
                  <a:pt x="240897" y="282409"/>
                  <a:pt x="130489" y="184269"/>
                </a:cubicBezTo>
                <a:cubicBezTo>
                  <a:pt x="109925" y="165990"/>
                  <a:pt x="72123" y="125903"/>
                  <a:pt x="72123" y="125903"/>
                </a:cubicBezTo>
                <a:cubicBezTo>
                  <a:pt x="68880" y="116175"/>
                  <a:pt x="62395" y="106974"/>
                  <a:pt x="62395" y="96720"/>
                </a:cubicBezTo>
                <a:cubicBezTo>
                  <a:pt x="62395" y="67357"/>
                  <a:pt x="58992" y="35434"/>
                  <a:pt x="72123" y="9171"/>
                </a:cubicBezTo>
                <a:cubicBezTo>
                  <a:pt x="76709" y="0"/>
                  <a:pt x="91315" y="16593"/>
                  <a:pt x="101306" y="18899"/>
                </a:cubicBezTo>
                <a:cubicBezTo>
                  <a:pt x="133527" y="26335"/>
                  <a:pt x="167212" y="27897"/>
                  <a:pt x="198583" y="38354"/>
                </a:cubicBezTo>
                <a:cubicBezTo>
                  <a:pt x="235278" y="50586"/>
                  <a:pt x="252687" y="53546"/>
                  <a:pt x="286132" y="86992"/>
                </a:cubicBezTo>
                <a:cubicBezTo>
                  <a:pt x="292617" y="93477"/>
                  <a:pt x="298425" y="100719"/>
                  <a:pt x="305587" y="106448"/>
                </a:cubicBezTo>
                <a:cubicBezTo>
                  <a:pt x="373309" y="160627"/>
                  <a:pt x="294623" y="85756"/>
                  <a:pt x="363953" y="155086"/>
                </a:cubicBezTo>
                <a:cubicBezTo>
                  <a:pt x="367196" y="184269"/>
                  <a:pt x="368854" y="213672"/>
                  <a:pt x="373681" y="242635"/>
                </a:cubicBezTo>
                <a:cubicBezTo>
                  <a:pt x="375367" y="252749"/>
                  <a:pt x="377003" y="263811"/>
                  <a:pt x="383408" y="271818"/>
                </a:cubicBezTo>
                <a:cubicBezTo>
                  <a:pt x="390711" y="280947"/>
                  <a:pt x="402863" y="284788"/>
                  <a:pt x="412591" y="291273"/>
                </a:cubicBezTo>
                <a:cubicBezTo>
                  <a:pt x="409348" y="301001"/>
                  <a:pt x="405087" y="310446"/>
                  <a:pt x="402863" y="320456"/>
                </a:cubicBezTo>
                <a:cubicBezTo>
                  <a:pt x="398584" y="339710"/>
                  <a:pt x="407083" y="364875"/>
                  <a:pt x="393136" y="378822"/>
                </a:cubicBezTo>
                <a:cubicBezTo>
                  <a:pt x="383682" y="388276"/>
                  <a:pt x="367513" y="370571"/>
                  <a:pt x="354225" y="369095"/>
                </a:cubicBezTo>
                <a:cubicBezTo>
                  <a:pt x="338111" y="367305"/>
                  <a:pt x="354225" y="370716"/>
                  <a:pt x="334770" y="369095"/>
                </a:cubicBezTo>
                <a:close/>
              </a:path>
            </a:pathLst>
          </a:cu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5" name="오른쪽 화살표 44"/>
          <p:cNvSpPr/>
          <p:nvPr/>
        </p:nvSpPr>
        <p:spPr>
          <a:xfrm rot="2030330">
            <a:off x="1984375" y="3735388"/>
            <a:ext cx="649288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itchFamily="34" charset="0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ea typeface="맑은 고딕" pitchFamily="50" charset="-127"/>
            </a:endParaRPr>
          </a:p>
        </p:txBody>
      </p:sp>
      <p:sp>
        <p:nvSpPr>
          <p:cNvPr id="46" name="자유형 45"/>
          <p:cNvSpPr/>
          <p:nvPr/>
        </p:nvSpPr>
        <p:spPr>
          <a:xfrm rot="21220071">
            <a:off x="4228104" y="3152400"/>
            <a:ext cx="404316" cy="664317"/>
          </a:xfrm>
          <a:custGeom>
            <a:avLst/>
            <a:gdLst>
              <a:gd name="connsiteX0" fmla="*/ 524435 w 524435"/>
              <a:gd name="connsiteY0" fmla="*/ 0 h 806823"/>
              <a:gd name="connsiteX1" fmla="*/ 0 w 524435"/>
              <a:gd name="connsiteY1" fmla="*/ 806823 h 80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4435" h="806823">
                <a:moveTo>
                  <a:pt x="524435" y="0"/>
                </a:moveTo>
                <a:lnTo>
                  <a:pt x="0" y="806823"/>
                </a:ln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3824" name="TextBox 46"/>
          <p:cNvSpPr txBox="1">
            <a:spLocks noChangeArrowheads="1"/>
          </p:cNvSpPr>
          <p:nvPr/>
        </p:nvSpPr>
        <p:spPr bwMode="auto">
          <a:xfrm>
            <a:off x="5867400" y="981075"/>
            <a:ext cx="3097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²"/>
              <a:defRPr sz="32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4FADD1"/>
              </a:buClr>
              <a:buSzPct val="85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5B692"/>
              </a:buClr>
              <a:buSzPct val="80000"/>
              <a:buFont typeface="Wingdings" pitchFamily="2" charset="2"/>
              <a:buChar char="u"/>
              <a:defRPr sz="26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B94E2"/>
              </a:buClr>
              <a:buSzPct val="75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819BAB"/>
              </a:buClr>
              <a:buSzPct val="7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Verdana" pitchFamily="34" charset="0"/>
                <a:ea typeface="맑은 고딕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ko-KR" sz="1800"/>
              <a:t>Cut line </a:t>
            </a:r>
            <a:endParaRPr kumimoji="0" lang="ko-KR" altLang="en-US" sz="1800"/>
          </a:p>
        </p:txBody>
      </p:sp>
      <p:sp>
        <p:nvSpPr>
          <p:cNvPr id="49" name="자유형 48"/>
          <p:cNvSpPr/>
          <p:nvPr/>
        </p:nvSpPr>
        <p:spPr>
          <a:xfrm>
            <a:off x="6965950" y="1155700"/>
            <a:ext cx="1452563" cy="0"/>
          </a:xfrm>
          <a:custGeom>
            <a:avLst/>
            <a:gdLst>
              <a:gd name="connsiteX0" fmla="*/ 0 w 1452283"/>
              <a:gd name="connsiteY0" fmla="*/ 0 h 0"/>
              <a:gd name="connsiteX1" fmla="*/ 1452283 w 145228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2283">
                <a:moveTo>
                  <a:pt x="0" y="0"/>
                </a:moveTo>
                <a:lnTo>
                  <a:pt x="1452283" y="0"/>
                </a:lnTo>
              </a:path>
            </a:pathLst>
          </a:cu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</p:spTree>
    <p:extLst>
      <p:ext uri="{BB962C8B-B14F-4D97-AF65-F5344CB8AC3E}">
        <p14:creationId xmlns:p14="http://schemas.microsoft.com/office/powerpoint/2010/main" val="22132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9191"/>
            <a:ext cx="8928992" cy="720080"/>
          </a:xfrm>
          <a:solidFill>
            <a:srgbClr val="008000"/>
          </a:solidFill>
        </p:spPr>
        <p:txBody>
          <a:bodyPr/>
          <a:lstStyle/>
          <a:p>
            <a:pPr lvl="1" algn="ctr" eaLnBrk="1" hangingPunct="1">
              <a:lnSpc>
                <a:spcPts val="4000"/>
              </a:lnSpc>
              <a:defRPr/>
            </a:pPr>
            <a:r>
              <a:rPr lang="en-US" sz="2800" b="1" dirty="0" smtClean="0">
                <a:solidFill>
                  <a:srgbClr val="FFFFFF"/>
                </a:solidFill>
              </a:rPr>
              <a:t>Grafting of Cucurbitaceae</a:t>
            </a:r>
            <a:endParaRPr lang="el-GR" sz="2800" b="1" dirty="0" smtClean="0">
              <a:solidFill>
                <a:srgbClr val="FFFFFF"/>
              </a:solidFill>
            </a:endParaRPr>
          </a:p>
        </p:txBody>
      </p:sp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154" y="2688963"/>
            <a:ext cx="5959014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83768" y="3870320"/>
            <a:ext cx="5040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102248" y="3838952"/>
            <a:ext cx="5853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3861048"/>
            <a:ext cx="61492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4655056" y="3922008"/>
            <a:ext cx="59460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11" name="Oval 10"/>
          <p:cNvSpPr/>
          <p:nvPr/>
        </p:nvSpPr>
        <p:spPr>
          <a:xfrm>
            <a:off x="3049672" y="5527392"/>
            <a:ext cx="504056" cy="32867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2339752" y="5630768"/>
            <a:ext cx="493008" cy="32867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Oval 12"/>
          <p:cNvSpPr/>
          <p:nvPr/>
        </p:nvSpPr>
        <p:spPr>
          <a:xfrm>
            <a:off x="4088264" y="5733256"/>
            <a:ext cx="565016" cy="32867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 rot="-600000">
            <a:off x="4623688" y="5743416"/>
            <a:ext cx="9272" cy="16433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728840" y="5465544"/>
            <a:ext cx="707256" cy="43204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4" name="Straight Connector 23"/>
          <p:cNvCxnSpPr/>
          <p:nvPr/>
        </p:nvCxnSpPr>
        <p:spPr>
          <a:xfrm rot="900000">
            <a:off x="4716016" y="5589240"/>
            <a:ext cx="116399" cy="24508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39752" y="4220200"/>
            <a:ext cx="50405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6.3</a:t>
            </a:r>
            <a:r>
              <a:rPr lang="el-GR" sz="1200" b="1" dirty="0" smtClean="0">
                <a:solidFill>
                  <a:srgbClr val="000000"/>
                </a:solidFill>
              </a:rPr>
              <a:t>γ</a:t>
            </a:r>
            <a:endParaRPr lang="el-GR" sz="12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7744" y="5733256"/>
            <a:ext cx="50405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6.3</a:t>
            </a:r>
            <a:r>
              <a:rPr lang="el-GR" sz="1200" b="1" dirty="0" smtClean="0">
                <a:solidFill>
                  <a:srgbClr val="000000"/>
                </a:solidFill>
              </a:rPr>
              <a:t>δ</a:t>
            </a:r>
            <a:endParaRPr lang="el-GR" sz="12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37264" y="2687712"/>
            <a:ext cx="3846904" cy="39703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r>
              <a:rPr lang="el-GR" dirty="0" smtClean="0"/>
              <a:t>.</a:t>
            </a:r>
          </a:p>
          <a:p>
            <a:endParaRPr lang="el-GR" dirty="0"/>
          </a:p>
        </p:txBody>
      </p:sp>
      <p:pic>
        <p:nvPicPr>
          <p:cNvPr id="28" name="Picture 27" descr="TURKEY-ANTALYA-2008 0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6188" y="922853"/>
            <a:ext cx="3552394" cy="2664296"/>
          </a:xfrm>
          <a:prstGeom prst="rect">
            <a:avLst/>
          </a:prstGeom>
        </p:spPr>
      </p:pic>
      <p:pic>
        <p:nvPicPr>
          <p:cNvPr id="31" name="Picture 30" descr="TURKEY-ANTALYA-2008 1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8092" y="3429000"/>
            <a:ext cx="3413376" cy="2560032"/>
          </a:xfrm>
          <a:prstGeom prst="rect">
            <a:avLst/>
          </a:prstGeom>
        </p:spPr>
      </p:pic>
      <p:pic>
        <p:nvPicPr>
          <p:cNvPr id="32" name="Picture 31" descr="P33001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43742" y="908720"/>
            <a:ext cx="3168350" cy="2376264"/>
          </a:xfrm>
          <a:prstGeom prst="rect">
            <a:avLst/>
          </a:prstGeom>
        </p:spPr>
      </p:pic>
      <p:pic>
        <p:nvPicPr>
          <p:cNvPr id="21" name="Picture 20" descr="P101004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28424" y="3645024"/>
            <a:ext cx="3518677" cy="2438890"/>
          </a:xfrm>
          <a:prstGeom prst="rect">
            <a:avLst/>
          </a:prstGeom>
        </p:spPr>
      </p:pic>
      <p:pic>
        <p:nvPicPr>
          <p:cNvPr id="27" name="Picture 26" descr="P10100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0167" y="908720"/>
            <a:ext cx="2208245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1663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Splice grafting in Cucurbitaceae</a:t>
            </a:r>
            <a:endParaRPr lang="el-GR" sz="4000" dirty="0"/>
          </a:p>
        </p:txBody>
      </p:sp>
      <p:pic>
        <p:nvPicPr>
          <p:cNvPr id="5" name="Picture 4" descr="ΕΙΚΟΝΑ 9.30Α. ΕΜΒΟΛΙΟ ΚΑΙ ΥΠΟΚΕΙΜΕΝ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8100392" cy="54855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ΕΙΚΟΝΑ 9.38 - ΕΜΒΟΛΙΑΣΜΟΣ ΚΑΡΠΟΥΖΙΟΥ ΜΕ ΓΛΩΣΣΙΔ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452320" cy="5589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Tongue approach grafting in Cucurbitaceae</a:t>
            </a:r>
            <a:endParaRPr lang="el-GR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Hole insertion grafting in Cucurbitaceae</a:t>
            </a:r>
            <a:endParaRPr lang="el-GR" sz="3600" b="1" dirty="0"/>
          </a:p>
        </p:txBody>
      </p:sp>
      <p:pic>
        <p:nvPicPr>
          <p:cNvPr id="3" name="Picture 2" descr="Σχήμα 9.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5916" y="0"/>
            <a:ext cx="4800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67830"/>
            <a:ext cx="6408712" cy="933545"/>
          </a:xfrm>
          <a:solidFill>
            <a:srgbClr val="008000"/>
          </a:solidFill>
        </p:spPr>
        <p:txBody>
          <a:bodyPr>
            <a:normAutofit fontScale="90000"/>
          </a:bodyPr>
          <a:lstStyle/>
          <a:p>
            <a:pPr lvl="1" algn="ctr" eaLnBrk="1" hangingPunct="1">
              <a:lnSpc>
                <a:spcPts val="4000"/>
              </a:lnSpc>
              <a:defRPr/>
            </a:pPr>
            <a:r>
              <a:rPr lang="en-US" sz="2700" b="1" dirty="0" smtClean="0">
                <a:solidFill>
                  <a:srgbClr val="FFCCFF"/>
                </a:solidFill>
              </a:rPr>
              <a:t>Grafting of </a:t>
            </a:r>
            <a:r>
              <a:rPr lang="en-US" sz="2700" b="1" dirty="0" err="1" smtClean="0">
                <a:solidFill>
                  <a:srgbClr val="FFCCFF"/>
                </a:solidFill>
              </a:rPr>
              <a:t>Solanaceae</a:t>
            </a:r>
            <a:r>
              <a:rPr lang="en-US" sz="2700" b="1" dirty="0" smtClean="0">
                <a:solidFill>
                  <a:srgbClr val="FFCCFF"/>
                </a:solidFill>
              </a:rPr>
              <a:t/>
            </a:r>
            <a:br>
              <a:rPr lang="en-US" sz="2700" b="1" dirty="0" smtClean="0">
                <a:solidFill>
                  <a:srgbClr val="FFCCFF"/>
                </a:solidFill>
              </a:rPr>
            </a:br>
            <a:r>
              <a:rPr lang="en-US" sz="2700" b="1" dirty="0" smtClean="0">
                <a:solidFill>
                  <a:srgbClr val="FFCCFF"/>
                </a:solidFill>
              </a:rPr>
              <a:t>(splice grafting)</a:t>
            </a:r>
            <a:endParaRPr lang="el-GR" sz="2700" b="1" dirty="0" smtClean="0"/>
          </a:p>
        </p:txBody>
      </p:sp>
      <p:pic>
        <p:nvPicPr>
          <p:cNvPr id="18842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8563" y="2996952"/>
            <a:ext cx="5405437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 descr="NOTTINGHAM-2007 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6395" y="55672"/>
            <a:ext cx="2406325" cy="2941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4488" y="4149080"/>
            <a:ext cx="5040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6722080" y="4149968"/>
            <a:ext cx="5853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3861048"/>
            <a:ext cx="61492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4655056" y="3922008"/>
            <a:ext cx="59460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11" name="Oval 10"/>
          <p:cNvSpPr/>
          <p:nvPr/>
        </p:nvSpPr>
        <p:spPr>
          <a:xfrm>
            <a:off x="6670392" y="5856952"/>
            <a:ext cx="504056" cy="32867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Oval 11"/>
          <p:cNvSpPr/>
          <p:nvPr/>
        </p:nvSpPr>
        <p:spPr>
          <a:xfrm>
            <a:off x="7668344" y="5980648"/>
            <a:ext cx="575176" cy="4726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Oval 12"/>
          <p:cNvSpPr/>
          <p:nvPr/>
        </p:nvSpPr>
        <p:spPr>
          <a:xfrm>
            <a:off x="7524328" y="4179560"/>
            <a:ext cx="646296" cy="32867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 rot="-600000">
            <a:off x="8248446" y="6092853"/>
            <a:ext cx="9272" cy="16433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8375784" y="5733256"/>
            <a:ext cx="630232" cy="5234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4" name="Straight Connector 23"/>
          <p:cNvCxnSpPr/>
          <p:nvPr/>
        </p:nvCxnSpPr>
        <p:spPr>
          <a:xfrm rot="900000">
            <a:off x="8346149" y="5939848"/>
            <a:ext cx="116399" cy="245080"/>
          </a:xfrm>
          <a:prstGeom prst="line">
            <a:avLst/>
          </a:prstGeom>
          <a:ln w="1905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98624" y="4578208"/>
            <a:ext cx="50405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6.3</a:t>
            </a:r>
            <a:r>
              <a:rPr lang="el-GR" sz="1200" b="1" dirty="0" smtClean="0">
                <a:solidFill>
                  <a:srgbClr val="000000"/>
                </a:solidFill>
              </a:rPr>
              <a:t>γ</a:t>
            </a:r>
            <a:endParaRPr lang="el-GR" sz="1200" b="1" dirty="0">
              <a:solidFill>
                <a:srgbClr val="000000"/>
              </a:solidFill>
            </a:endParaRPr>
          </a:p>
        </p:txBody>
      </p:sp>
      <p:pic>
        <p:nvPicPr>
          <p:cNvPr id="23" name="Picture 22" descr="P3300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7" y="2420888"/>
            <a:ext cx="5856650" cy="4392488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5960472" y="5968712"/>
            <a:ext cx="491232" cy="24739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Oval 28"/>
          <p:cNvSpPr/>
          <p:nvPr/>
        </p:nvSpPr>
        <p:spPr>
          <a:xfrm>
            <a:off x="8265616" y="4221088"/>
            <a:ext cx="678552" cy="32867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TextBox 29"/>
          <p:cNvSpPr txBox="1"/>
          <p:nvPr/>
        </p:nvSpPr>
        <p:spPr>
          <a:xfrm>
            <a:off x="5868144" y="5949280"/>
            <a:ext cx="50405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6.3</a:t>
            </a:r>
            <a:r>
              <a:rPr lang="el-GR" sz="1200" b="1" dirty="0" smtClean="0">
                <a:solidFill>
                  <a:srgbClr val="000000"/>
                </a:solidFill>
              </a:rPr>
              <a:t>δ</a:t>
            </a:r>
            <a:endParaRPr lang="el-GR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2198</TotalTime>
  <Words>565</Words>
  <Application>Microsoft Office PowerPoint</Application>
  <PresentationFormat>On-screen Show (4:3)</PresentationFormat>
  <Paragraphs>96</Paragraphs>
  <Slides>21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맑은 고딕</vt:lpstr>
      <vt:lpstr>Arial</vt:lpstr>
      <vt:lpstr>Calibri</vt:lpstr>
      <vt:lpstr>Comic Sans MS</vt:lpstr>
      <vt:lpstr>Times New Roman</vt:lpstr>
      <vt:lpstr>Verdana</vt:lpstr>
      <vt:lpstr>Θέμα του Office</vt:lpstr>
      <vt:lpstr>Document</vt:lpstr>
      <vt:lpstr>Vegetable grafting  </vt:lpstr>
      <vt:lpstr>What is grafting?</vt:lpstr>
      <vt:lpstr>PowerPoint Presentation</vt:lpstr>
      <vt:lpstr>Major grafting methods</vt:lpstr>
      <vt:lpstr>Grafting of Cucurbitaceae</vt:lpstr>
      <vt:lpstr>PowerPoint Presentation</vt:lpstr>
      <vt:lpstr>PowerPoint Presentation</vt:lpstr>
      <vt:lpstr>PowerPoint Presentation</vt:lpstr>
      <vt:lpstr>Grafting of Solanaceae (splice grafting)</vt:lpstr>
      <vt:lpstr>Tomato plant grafted following the splice grafting method</vt:lpstr>
      <vt:lpstr>Cleft grafting</vt:lpstr>
      <vt:lpstr>PowerPoint Presentation</vt:lpstr>
      <vt:lpstr>PowerPoint Presentation</vt:lpstr>
      <vt:lpstr>PowerPoint Presentation</vt:lpstr>
      <vt:lpstr>What makes grafting successful?</vt:lpstr>
      <vt:lpstr>What makes grafting successful?</vt:lpstr>
      <vt:lpstr>Percentages of non-grafted, self-grafted and hetero-grafted tomato plants infected by:  a) Fusarium oxysporum f. sp. lycopersici and  b) bacterial wilt (Ralstonia solanacearum).</vt:lpstr>
      <vt:lpstr>Impact of grafting and rootstock genotype (‘Beaufort’, He-man’ ‘Resistar’) on leaf Na concentration in tomato grown at low (0.3 mM), moderate (22 mM) or high (45 mM) salinity.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Grafting – a chance to enhance growth and quality of tomato under sub-optimal conditions</dc:title>
  <dc:creator>Γεωργία</dc:creator>
  <cp:lastModifiedBy>Windows User</cp:lastModifiedBy>
  <cp:revision>537</cp:revision>
  <dcterms:created xsi:type="dcterms:W3CDTF">2013-09-24T07:34:47Z</dcterms:created>
  <dcterms:modified xsi:type="dcterms:W3CDTF">2020-04-27T07:12:35Z</dcterms:modified>
</cp:coreProperties>
</file>