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87" r:id="rId4"/>
    <p:sldId id="288" r:id="rId5"/>
    <p:sldId id="328" r:id="rId6"/>
    <p:sldId id="306" r:id="rId7"/>
    <p:sldId id="261" r:id="rId8"/>
    <p:sldId id="262" r:id="rId9"/>
    <p:sldId id="298" r:id="rId10"/>
    <p:sldId id="307" r:id="rId11"/>
    <p:sldId id="291" r:id="rId12"/>
    <p:sldId id="292" r:id="rId13"/>
    <p:sldId id="293" r:id="rId14"/>
    <p:sldId id="297" r:id="rId15"/>
    <p:sldId id="295" r:id="rId16"/>
    <p:sldId id="296" r:id="rId17"/>
    <p:sldId id="264" r:id="rId18"/>
    <p:sldId id="265" r:id="rId19"/>
    <p:sldId id="266" r:id="rId20"/>
    <p:sldId id="268" r:id="rId21"/>
    <p:sldId id="277" r:id="rId22"/>
    <p:sldId id="299" r:id="rId23"/>
    <p:sldId id="270" r:id="rId24"/>
    <p:sldId id="281" r:id="rId25"/>
    <p:sldId id="311" r:id="rId26"/>
    <p:sldId id="301" r:id="rId27"/>
    <p:sldId id="300" r:id="rId28"/>
    <p:sldId id="282" r:id="rId29"/>
    <p:sldId id="312" r:id="rId30"/>
    <p:sldId id="313" r:id="rId31"/>
    <p:sldId id="314" r:id="rId32"/>
    <p:sldId id="315" r:id="rId33"/>
    <p:sldId id="317" r:id="rId34"/>
    <p:sldId id="284" r:id="rId35"/>
    <p:sldId id="302" r:id="rId36"/>
    <p:sldId id="318" r:id="rId37"/>
    <p:sldId id="320" r:id="rId38"/>
    <p:sldId id="323" r:id="rId39"/>
    <p:sldId id="303" r:id="rId40"/>
    <p:sldId id="304" r:id="rId41"/>
    <p:sldId id="326" r:id="rId42"/>
    <p:sldId id="325" r:id="rId43"/>
    <p:sldId id="272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CCFFCC"/>
    <a:srgbClr val="333300"/>
    <a:srgbClr val="FFFFFF"/>
    <a:srgbClr val="CCFFFF"/>
    <a:srgbClr val="808000"/>
    <a:srgbClr val="006600"/>
    <a:srgbClr val="969696"/>
    <a:srgbClr val="66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CFC25-2B1A-4F9B-94A2-FE3A813A2903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3033-CC4E-40C1-8DEC-917FB115935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8270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9248"/>
            <a:ext cx="8928992" cy="669674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8640960" cy="1512168"/>
          </a:xfrm>
          <a:solidFill>
            <a:srgbClr val="99CC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latin typeface="Calibri" pitchFamily="34" charset="0"/>
                <a:cs typeface="Calibri" pitchFamily="34" charset="0"/>
              </a:rPr>
              <a:t>VEGETABLE PRODUCTION IN GREENHOUSES</a:t>
            </a:r>
            <a:endParaRPr lang="el-GR" sz="6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Εικόνα 6.14. Μονόρρικτο θερμοκήπιο-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44624"/>
            <a:ext cx="8964488" cy="2962963"/>
          </a:xfrm>
          <a:prstGeom prst="rect">
            <a:avLst/>
          </a:prstGeom>
        </p:spPr>
      </p:pic>
      <p:sp>
        <p:nvSpPr>
          <p:cNvPr id="20" name="Text Placeholder 14"/>
          <p:cNvSpPr txBox="1">
            <a:spLocks/>
          </p:cNvSpPr>
          <p:nvPr/>
        </p:nvSpPr>
        <p:spPr>
          <a:xfrm>
            <a:off x="4139952" y="2636912"/>
            <a:ext cx="4932040" cy="372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Single-line greenhouse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Εικόνα 6.7. Αμφικλινές θερμοκήπιο πολλαπλής γραμμής με συνεχόμενα παράθυρα-p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106508"/>
            <a:ext cx="7776864" cy="37218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568" y="638132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Multiple-line greenhouse</a:t>
            </a:r>
            <a:endParaRPr lang="el-G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Round</a:t>
            </a:r>
            <a:r>
              <a:rPr lang="de-DE" dirty="0" smtClean="0"/>
              <a:t> </a:t>
            </a:r>
            <a:r>
              <a:rPr lang="de-DE" dirty="0" err="1" smtClean="0"/>
              <a:t>arched</a:t>
            </a:r>
            <a:r>
              <a:rPr lang="de-DE" dirty="0" smtClean="0"/>
              <a:t> tunnel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592583"/>
            <a:ext cx="4316288" cy="254119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21526"/>
            <a:ext cx="4474840" cy="3356130"/>
          </a:xfrm>
        </p:spPr>
      </p:pic>
    </p:spTree>
    <p:extLst>
      <p:ext uri="{BB962C8B-B14F-4D97-AF65-F5344CB8AC3E}">
        <p14:creationId xmlns:p14="http://schemas.microsoft.com/office/powerpoint/2010/main" val="29670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20742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Round arch with vertical side wall</a:t>
            </a:r>
            <a:endParaRPr lang="el-GR" dirty="0"/>
          </a:p>
        </p:txBody>
      </p:sp>
      <p:pic>
        <p:nvPicPr>
          <p:cNvPr id="12" name="Picture 11" descr="ΤΡΟΠΟΠΟΙΗΜΕΝΟ ΤΟΞΩΤΟ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12976"/>
            <a:ext cx="6118433" cy="3645024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49" y="44624"/>
            <a:ext cx="4765655" cy="3574241"/>
          </a:xfrm>
        </p:spPr>
      </p:pic>
    </p:spTree>
    <p:extLst>
      <p:ext uri="{BB962C8B-B14F-4D97-AF65-F5344CB8AC3E}">
        <p14:creationId xmlns:p14="http://schemas.microsoft.com/office/powerpoint/2010/main" val="13548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3528392" cy="3240360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/>
              <a:t>Saddle roof with one roof per construction unit</a:t>
            </a:r>
            <a:br>
              <a:rPr lang="en-US" sz="3200" dirty="0" smtClean="0"/>
            </a:br>
            <a:r>
              <a:rPr lang="en-US" sz="3200" dirty="0" smtClean="0"/>
              <a:t>(wide-span type)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72101"/>
            <a:ext cx="5600293" cy="3428907"/>
          </a:xfrm>
          <a:prstGeom prst="rect">
            <a:avLst/>
          </a:prstGeom>
        </p:spPr>
      </p:pic>
      <p:pic>
        <p:nvPicPr>
          <p:cNvPr id="98306" name="Picture 2" descr="Αποτέλεσμα εικόνας για wide span green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501008"/>
            <a:ext cx="7200800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8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448" y="0"/>
            <a:ext cx="4968552" cy="3666333"/>
          </a:xfrm>
          <a:prstGeom prst="rect">
            <a:avLst/>
          </a:prstGeom>
        </p:spPr>
      </p:pic>
      <p:pic>
        <p:nvPicPr>
          <p:cNvPr id="97282" name="Picture 2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978949"/>
            <a:ext cx="5760640" cy="3834426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008" y="188640"/>
            <a:ext cx="4211960" cy="2520280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/>
              <a:t>Saddle roof with two roofs per construction unit</a:t>
            </a:r>
            <a:r>
              <a:rPr lang="el-GR" sz="3200" dirty="0" smtClean="0"/>
              <a:t> </a:t>
            </a:r>
            <a:r>
              <a:rPr lang="el-GR" sz="3200" dirty="0"/>
              <a:t>(</a:t>
            </a:r>
            <a:r>
              <a:rPr lang="en-US" sz="3200" dirty="0"/>
              <a:t>Venlo type)</a:t>
            </a:r>
          </a:p>
        </p:txBody>
      </p:sp>
    </p:spTree>
    <p:extLst>
      <p:ext uri="{BB962C8B-B14F-4D97-AF65-F5344CB8AC3E}">
        <p14:creationId xmlns:p14="http://schemas.microsoft.com/office/powerpoint/2010/main" val="39049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405064" cy="2736304"/>
          </a:xfrm>
        </p:spPr>
        <p:txBody>
          <a:bodyPr>
            <a:normAutofit/>
          </a:bodyPr>
          <a:lstStyle/>
          <a:p>
            <a:pPr algn="just"/>
            <a:r>
              <a:rPr lang="de-DE" sz="3200" dirty="0" err="1" smtClean="0"/>
              <a:t>Pointed-arched</a:t>
            </a:r>
            <a:r>
              <a:rPr lang="de-DE" sz="3200" dirty="0" smtClean="0"/>
              <a:t> (</a:t>
            </a:r>
            <a:r>
              <a:rPr lang="de-DE" sz="3200" dirty="0" err="1" smtClean="0"/>
              <a:t>gothic-arched</a:t>
            </a:r>
            <a:r>
              <a:rPr lang="de-DE" sz="3200" dirty="0" smtClean="0"/>
              <a:t>) </a:t>
            </a:r>
            <a:r>
              <a:rPr lang="de-DE" sz="3200" dirty="0" err="1" smtClean="0"/>
              <a:t>structures</a:t>
            </a:r>
            <a:r>
              <a:rPr lang="de-DE" sz="3200" dirty="0" smtClean="0"/>
              <a:t> </a:t>
            </a:r>
            <a:r>
              <a:rPr lang="en-US" sz="3200" dirty="0" smtClean="0"/>
              <a:t>with sloping side wall</a:t>
            </a:r>
            <a:endParaRPr lang="en-US" sz="3200" dirty="0"/>
          </a:p>
        </p:txBody>
      </p:sp>
      <p:pic>
        <p:nvPicPr>
          <p:cNvPr id="95235" name="Picture 3" descr="http://www.linxgreenhouse.com/images/Structureimages/large/2013-01-04%2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84984"/>
            <a:ext cx="4884981" cy="3573015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970" y="61340"/>
            <a:ext cx="5142507" cy="358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 descr="Αποτέλεσμα εικόνας για gothic greenhou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4139952" cy="2985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26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332656"/>
            <a:ext cx="3491880" cy="23042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Pointed arched (</a:t>
            </a:r>
            <a:r>
              <a:rPr lang="de-DE" dirty="0" err="1" smtClean="0"/>
              <a:t>gothic-arched</a:t>
            </a:r>
            <a:r>
              <a:rPr lang="de-DE" dirty="0" smtClean="0"/>
              <a:t>) </a:t>
            </a:r>
            <a:r>
              <a:rPr lang="en-US" dirty="0" smtClean="0"/>
              <a:t>with vertical side </a:t>
            </a:r>
            <a:r>
              <a:rPr lang="de-DE" dirty="0" err="1" smtClean="0"/>
              <a:t>walls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10998"/>
            <a:ext cx="4536504" cy="34023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3" y="3429000"/>
            <a:ext cx="4512501" cy="3384376"/>
          </a:xfrm>
        </p:spPr>
      </p:pic>
      <p:pic>
        <p:nvPicPr>
          <p:cNvPr id="94210" name="Picture 2" descr="http://www.lvg-germany.de/greenhouse/images/Gothic-Pol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9638" y="1196752"/>
            <a:ext cx="5588866" cy="2052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9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Greenhouse height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76064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High constructions (7-7.5 m) are suggested</a:t>
            </a:r>
            <a:endParaRPr lang="el-GR" sz="2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just">
              <a:buNone/>
              <a:defRPr/>
            </a:pPr>
            <a:endParaRPr lang="el-GR" sz="1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just">
              <a:buNone/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Advantages</a:t>
            </a:r>
            <a:r>
              <a:rPr lang="el-GR" sz="3600" dirty="0" smtClean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0" indent="0" algn="just">
              <a:buNone/>
              <a:defRPr/>
            </a:pPr>
            <a:endParaRPr lang="el-GR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Larger volume per area unit and thus a higher buffering to temperature changes during the 24-hours cycle.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endParaRPr lang="el-GR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 lower fluctuation in CO</a:t>
            </a:r>
            <a:r>
              <a:rPr lang="en-US" baseline="-250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concentrations during the 24-hours cycle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More vertical space for the development of high plants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el-GR" dirty="0"/>
          </a:p>
        </p:txBody>
      </p:sp>
      <p:pic>
        <p:nvPicPr>
          <p:cNvPr id="12" name="Picture 11" descr="ΠΙΠΕΡΙΑ ΟΛΛΑΝΔΙΑ 2006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54006"/>
            <a:ext cx="3347864" cy="25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3456384" cy="864096"/>
          </a:xfrm>
        </p:spPr>
        <p:txBody>
          <a:bodyPr lIns="36000" tIns="18000" rIns="36000" bIns="18000">
            <a:normAutofit fontScale="90000"/>
          </a:bodyPr>
          <a:lstStyle/>
          <a:p>
            <a:r>
              <a:rPr lang="en-US" sz="2800" dirty="0" smtClean="0"/>
              <a:t>Greenhouse orientation</a:t>
            </a:r>
            <a:endParaRPr lang="el-GR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0" y="44624"/>
            <a:ext cx="5616624" cy="345638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334842"/>
              </p:ext>
            </p:extLst>
          </p:nvPr>
        </p:nvGraphicFramePr>
        <p:xfrm>
          <a:off x="35497" y="3789040"/>
          <a:ext cx="5256582" cy="3024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1">
                  <a:extLst>
                    <a:ext uri="{9D8B030D-6E8A-4147-A177-3AD203B41FA5}">
                      <a16:colId xmlns:a16="http://schemas.microsoft.com/office/drawing/2014/main" val="237708629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852380331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581305617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Date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East</a:t>
                      </a:r>
                      <a:r>
                        <a:rPr lang="en-US" sz="2000" baseline="0" dirty="0" smtClean="0">
                          <a:effectLst/>
                        </a:rPr>
                        <a:t> - West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North - South 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387524446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January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379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l-GR" sz="2000" dirty="0">
                          <a:effectLst/>
                        </a:rPr>
                        <a:t>293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419504888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January 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426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l-GR" sz="2000">
                          <a:effectLst/>
                        </a:rPr>
                        <a:t>322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365439151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February 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</a:rPr>
                        <a:t>578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l-GR" sz="2000" dirty="0">
                          <a:effectLst/>
                        </a:rPr>
                        <a:t>530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272948064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March </a:t>
                      </a:r>
                      <a:r>
                        <a:rPr lang="el-GR" sz="2000" dirty="0" smtClean="0">
                          <a:effectLst/>
                        </a:rPr>
                        <a:t>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</a:rPr>
                        <a:t>1</a:t>
                      </a:r>
                      <a:r>
                        <a:rPr lang="en-US" sz="2000" dirty="0" smtClean="0">
                          <a:effectLst/>
                        </a:rPr>
                        <a:t>,</a:t>
                      </a:r>
                      <a:r>
                        <a:rPr lang="el-GR" sz="2000" dirty="0" smtClean="0">
                          <a:effectLst/>
                        </a:rPr>
                        <a:t>243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1,226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376187592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April 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,</a:t>
                      </a:r>
                      <a:r>
                        <a:rPr lang="en-US" sz="2000" dirty="0" smtClean="0">
                          <a:effectLst/>
                        </a:rPr>
                        <a:t>955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2,104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73968348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June 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2,720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tc>
                  <a:txBody>
                    <a:bodyPr/>
                    <a:lstStyle/>
                    <a:p>
                      <a:pPr marR="612140"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72820" algn="l"/>
                        </a:tabLst>
                      </a:pPr>
                      <a:r>
                        <a:rPr lang="en-US" sz="2000" dirty="0" smtClean="0">
                          <a:effectLst/>
                        </a:rPr>
                        <a:t>2,969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6" marR="12426" marT="0" marB="0"/>
                </a:tc>
                <a:extLst>
                  <a:ext uri="{0D108BD9-81ED-4DB2-BD59-A6C34878D82A}">
                    <a16:rowId xmlns:a16="http://schemas.microsoft.com/office/drawing/2014/main" val="11052439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64088" y="3789040"/>
            <a:ext cx="3744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Impact of greenhouse orientation on daily PAR</a:t>
            </a:r>
            <a:r>
              <a:rPr lang="el-GR" sz="2000" dirty="0" smtClean="0"/>
              <a:t> </a:t>
            </a:r>
            <a:r>
              <a:rPr lang="en-US" sz="2000" dirty="0" smtClean="0"/>
              <a:t>interception </a:t>
            </a:r>
            <a:r>
              <a:rPr lang="el-GR" sz="2000" dirty="0" smtClean="0"/>
              <a:t>(</a:t>
            </a:r>
            <a:r>
              <a:rPr lang="en-US" sz="2000" dirty="0" err="1" smtClean="0"/>
              <a:t>Wh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) in Dutch greenhouses at different dates during the year.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946463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PAR transmittance through two similar greenhouses at the same location differing in the orientation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116632"/>
            <a:ext cx="144016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.</a:t>
            </a:r>
            <a:endParaRPr lang="el-GR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487979" y="1479703"/>
            <a:ext cx="2521150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Transmittance to PAR (%)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2852936"/>
            <a:ext cx="4824536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21 Dec.         21 </a:t>
            </a:r>
            <a:r>
              <a:rPr lang="en-US" dirty="0" err="1" smtClean="0"/>
              <a:t>Febr</a:t>
            </a:r>
            <a:r>
              <a:rPr lang="en-US" dirty="0" smtClean="0"/>
              <a:t>.           21 Apr.         21 June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7596336" y="1985065"/>
            <a:ext cx="432048" cy="507831"/>
          </a:xfrm>
          <a:prstGeom prst="rect">
            <a:avLst/>
          </a:prstGeom>
          <a:solidFill>
            <a:srgbClr val="CCFFFF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/>
              <a:t> E-W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 N-S</a:t>
            </a:r>
            <a:endParaRPr lang="el-G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2630"/>
            <a:ext cx="3898776" cy="185821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Structure material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624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2360" y="2987660"/>
            <a:ext cx="792088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Wood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555776" y="6372036"/>
            <a:ext cx="1728192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Galvanised</a:t>
            </a:r>
            <a:r>
              <a:rPr lang="de-DE" dirty="0" smtClean="0"/>
              <a:t> </a:t>
            </a:r>
            <a:r>
              <a:rPr lang="de-DE" dirty="0" err="1" smtClean="0"/>
              <a:t>steel</a:t>
            </a:r>
            <a:endParaRPr lang="el-GR" dirty="0"/>
          </a:p>
        </p:txBody>
      </p:sp>
      <p:pic>
        <p:nvPicPr>
          <p:cNvPr id="9" name="Picture 8" descr="Θερμοκήπιο με σκελετό αλουμινίο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3101" y="3501008"/>
            <a:ext cx="4575404" cy="3312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4168" y="6309320"/>
            <a:ext cx="1728192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Aluminum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en-US" dirty="0" smtClean="0"/>
              <a:t>Greenhouse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7293"/>
            <a:ext cx="8712968" cy="5390059"/>
          </a:xfrm>
          <a:ln>
            <a:solidFill>
              <a:srgbClr val="808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 smtClean="0"/>
              <a:t>A greenhouse is a closed construction with the following characteristics</a:t>
            </a:r>
            <a:r>
              <a:rPr lang="el-GR" dirty="0" smtClean="0"/>
              <a:t>:</a:t>
            </a:r>
            <a:endParaRPr lang="el-GR" dirty="0"/>
          </a:p>
          <a:p>
            <a:pPr marL="0" indent="0" algn="just">
              <a:buNone/>
            </a:pPr>
            <a:endParaRPr lang="el-GR" dirty="0"/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n-US" dirty="0" smtClean="0"/>
              <a:t>It is covered with a material which is </a:t>
            </a:r>
            <a:r>
              <a:rPr lang="en-US" dirty="0" err="1" smtClean="0"/>
              <a:t>transparen</a:t>
            </a:r>
            <a:r>
              <a:rPr lang="en-US" dirty="0" smtClean="0"/>
              <a:t> to the photosynthetically active radiation</a:t>
            </a:r>
            <a:r>
              <a:rPr lang="el-GR" dirty="0" smtClean="0"/>
              <a:t>,</a:t>
            </a:r>
            <a:endParaRPr lang="el-GR" dirty="0"/>
          </a:p>
          <a:p>
            <a:pPr marL="531813" indent="-531813" algn="just">
              <a:buClr>
                <a:srgbClr val="008000"/>
              </a:buClr>
              <a:buNone/>
            </a:pPr>
            <a:r>
              <a:rPr lang="el-GR" dirty="0"/>
              <a:t> </a:t>
            </a:r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n-US" dirty="0" smtClean="0"/>
              <a:t>Its height is sufficient for a human to enter in standing position</a:t>
            </a:r>
            <a:r>
              <a:rPr lang="el-GR" dirty="0" smtClean="0"/>
              <a:t>,</a:t>
            </a:r>
            <a:endParaRPr lang="el-GR" dirty="0"/>
          </a:p>
          <a:p>
            <a:pPr marL="531813" indent="-531813" algn="just">
              <a:buClr>
                <a:srgbClr val="008000"/>
              </a:buClr>
              <a:buNone/>
            </a:pPr>
            <a:endParaRPr lang="el-GR" dirty="0"/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n-US" dirty="0" smtClean="0"/>
              <a:t>It aims at modifying the inside microclimate with reference to the external environment</a:t>
            </a:r>
            <a:r>
              <a:rPr lang="el-GR" dirty="0" smtClean="0"/>
              <a:t>,</a:t>
            </a:r>
            <a:endParaRPr lang="el-GR" dirty="0"/>
          </a:p>
          <a:p>
            <a:pPr marL="531813" indent="-531813" algn="just">
              <a:buClr>
                <a:srgbClr val="008000"/>
              </a:buClr>
              <a:buNone/>
            </a:pPr>
            <a:endParaRPr lang="el-GR" dirty="0"/>
          </a:p>
          <a:p>
            <a:pPr marL="531813" indent="-531813" algn="just">
              <a:buClr>
                <a:srgbClr val="008000"/>
              </a:buClr>
              <a:buFont typeface="Wingdings" pitchFamily="2" charset="2"/>
              <a:buChar char="q"/>
            </a:pPr>
            <a:r>
              <a:rPr lang="en-US" dirty="0" smtClean="0"/>
              <a:t>It is used to enable plant cultivation, irrespective of the external climatic conditions</a:t>
            </a:r>
            <a:r>
              <a:rPr lang="el-GR" dirty="0" smtClean="0"/>
              <a:t>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0622"/>
            <a:ext cx="8784976" cy="922114"/>
          </a:xfrm>
        </p:spPr>
        <p:txBody>
          <a:bodyPr>
            <a:normAutofit/>
          </a:bodyPr>
          <a:lstStyle/>
          <a:p>
            <a:r>
              <a:rPr lang="en-US" dirty="0" smtClean="0"/>
              <a:t>Greenhouse covering materials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07293"/>
            <a:ext cx="878497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Three groups of covering materials are used in greenhouse</a:t>
            </a:r>
            <a:r>
              <a:rPr lang="el-GR" dirty="0" smtClean="0"/>
              <a:t>: </a:t>
            </a:r>
          </a:p>
          <a:p>
            <a:pPr marL="0" indent="0" algn="just"/>
            <a:r>
              <a:rPr lang="el-GR" dirty="0" smtClean="0"/>
              <a:t> </a:t>
            </a:r>
            <a:r>
              <a:rPr lang="en-US" dirty="0" smtClean="0"/>
              <a:t>soft plastic</a:t>
            </a:r>
            <a:r>
              <a:rPr lang="el-GR" dirty="0" smtClean="0"/>
              <a:t>, </a:t>
            </a:r>
          </a:p>
          <a:p>
            <a:pPr marL="0" indent="0" algn="just"/>
            <a:r>
              <a:rPr lang="el-GR" dirty="0" smtClean="0"/>
              <a:t> </a:t>
            </a:r>
            <a:r>
              <a:rPr lang="en-US" dirty="0" smtClean="0"/>
              <a:t>rigid plastic</a:t>
            </a:r>
            <a:r>
              <a:rPr lang="el-GR" dirty="0" smtClean="0"/>
              <a:t>, </a:t>
            </a:r>
          </a:p>
          <a:p>
            <a:pPr marL="0" indent="0" algn="just"/>
            <a:r>
              <a:rPr lang="el-GR" dirty="0" smtClean="0"/>
              <a:t> </a:t>
            </a:r>
            <a:r>
              <a:rPr lang="en-US" dirty="0" smtClean="0"/>
              <a:t>glass</a:t>
            </a:r>
            <a:r>
              <a:rPr lang="el-GR" dirty="0" smtClean="0"/>
              <a:t>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64488" cy="86409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Special types of plastic covering sheets</a:t>
            </a:r>
            <a:endParaRPr lang="el-GR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118349"/>
            <a:ext cx="8712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Stabilized sheets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1600" b="1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UV-blocking plastic sheets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1600" b="1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IR-radiation blocking plastic films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1600" b="1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Plastic films reflecting the NIR radiation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1600" b="1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Plastic films increasing the diffusion of the solar radiation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1600" b="1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Ant-drop plastic films</a:t>
            </a:r>
            <a:endParaRPr lang="en-US" sz="2400" dirty="0" smtClean="0"/>
          </a:p>
          <a:p>
            <a:pPr marL="266700" indent="-266700">
              <a:buFont typeface="Arial" pitchFamily="34" charset="0"/>
              <a:buChar char="•"/>
            </a:pPr>
            <a:endParaRPr lang="en-US" sz="1600" b="1" dirty="0" smtClean="0"/>
          </a:p>
          <a:p>
            <a:pPr marL="266700" indent="-266700">
              <a:buFont typeface="Arial" pitchFamily="34" charset="0"/>
              <a:buChar char="•"/>
            </a:pPr>
            <a:r>
              <a:rPr lang="en-US" sz="2400" b="1" dirty="0" smtClean="0"/>
              <a:t>Anti-fog plastic films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Increase of light transmittance by using anti-drop films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0418" y="2282322"/>
            <a:ext cx="5403163" cy="31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b="1" dirty="0" smtClean="0"/>
              <a:t>Greenhouse equipment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Ventilation systems</a:t>
            </a:r>
            <a:endParaRPr lang="el-GR" dirty="0"/>
          </a:p>
          <a:p>
            <a:endParaRPr lang="el-GR" dirty="0"/>
          </a:p>
          <a:p>
            <a:r>
              <a:rPr lang="en-US" dirty="0" smtClean="0"/>
              <a:t>Heating and energy saving systems</a:t>
            </a:r>
            <a:endParaRPr lang="el-GR" dirty="0"/>
          </a:p>
          <a:p>
            <a:endParaRPr lang="el-GR" dirty="0"/>
          </a:p>
          <a:p>
            <a:r>
              <a:rPr lang="en-US" dirty="0" err="1" smtClean="0"/>
              <a:t>Dehumification</a:t>
            </a:r>
            <a:r>
              <a:rPr lang="en-US" dirty="0" smtClean="0"/>
              <a:t> systems</a:t>
            </a:r>
            <a:endParaRPr lang="el-GR" dirty="0"/>
          </a:p>
          <a:p>
            <a:endParaRPr lang="el-GR" dirty="0"/>
          </a:p>
          <a:p>
            <a:r>
              <a:rPr lang="en-US" dirty="0" smtClean="0"/>
              <a:t>Shading systems</a:t>
            </a:r>
            <a:endParaRPr lang="el-GR" dirty="0"/>
          </a:p>
          <a:p>
            <a:endParaRPr lang="el-GR" dirty="0"/>
          </a:p>
          <a:p>
            <a:r>
              <a:rPr lang="en-US" dirty="0" smtClean="0"/>
              <a:t>Cooling systems</a:t>
            </a:r>
            <a:endParaRPr lang="el-GR" dirty="0"/>
          </a:p>
          <a:p>
            <a:endParaRPr lang="el-GR" dirty="0"/>
          </a:p>
          <a:p>
            <a:r>
              <a:rPr lang="en-US" dirty="0" smtClean="0"/>
              <a:t>Carbon dioxide (</a:t>
            </a:r>
            <a:r>
              <a:rPr lang="el-GR" dirty="0" smtClean="0"/>
              <a:t>CO</a:t>
            </a:r>
            <a:r>
              <a:rPr lang="el-GR" baseline="-25000" dirty="0" smtClean="0"/>
              <a:t>2</a:t>
            </a:r>
            <a:r>
              <a:rPr lang="en-US" dirty="0" smtClean="0"/>
              <a:t>) enrichment systems</a:t>
            </a:r>
            <a:endParaRPr lang="el-GR" dirty="0"/>
          </a:p>
          <a:p>
            <a:endParaRPr lang="el-GR" dirty="0"/>
          </a:p>
          <a:p>
            <a:r>
              <a:rPr lang="en-US" dirty="0" smtClean="0"/>
              <a:t>Artificial lighting systems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2880320" cy="3096344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/>
              <a:t>Natural ventilation by opening ventilators at side walls, gables ridge or roof area</a:t>
            </a:r>
            <a:endParaRPr lang="el-GR" sz="2800" b="1" dirty="0"/>
          </a:p>
        </p:txBody>
      </p:sp>
      <p:pic>
        <p:nvPicPr>
          <p:cNvPr id="6" name="Picture 5" descr="Εικόνα 6.18. Θερμοκήπιο με πλευρικό άνοιγμα αερισμού το οποίο φέρει πτερυγωτό κάλυμ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4624"/>
            <a:ext cx="6120680" cy="3365828"/>
          </a:xfrm>
          <a:prstGeom prst="rect">
            <a:avLst/>
          </a:prstGeom>
        </p:spPr>
      </p:pic>
      <p:pic>
        <p:nvPicPr>
          <p:cNvPr id="8" name="Picture 7" descr="Εικόνα 6.19. Πτυσσόμενο κάλυμμα αμοίγματος εξαερισμού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429000"/>
            <a:ext cx="4806812" cy="3384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3801814"/>
            <a:ext cx="180020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Flap ventilators</a:t>
            </a:r>
            <a:endParaRPr lang="el-GR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588224" y="3429000"/>
            <a:ext cx="144016" cy="360040"/>
          </a:xfrm>
          <a:prstGeom prst="straightConnector1">
            <a:avLst/>
          </a:prstGeom>
          <a:ln w="1905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04048" y="5602014"/>
            <a:ext cx="2160240" cy="36933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Roll-up ventilators</a:t>
            </a:r>
            <a:endParaRPr lang="el-GR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932040" y="5157192"/>
            <a:ext cx="1872208" cy="36004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de-DE" dirty="0" err="1" smtClean="0"/>
              <a:t>Forced</a:t>
            </a:r>
            <a:r>
              <a:rPr lang="de-DE" dirty="0" smtClean="0"/>
              <a:t> </a:t>
            </a:r>
            <a:r>
              <a:rPr lang="de-DE" dirty="0" err="1" smtClean="0"/>
              <a:t>ventilation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fans</a:t>
            </a:r>
            <a:endParaRPr lang="el-G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37611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Συστήματα δυναμικού εξαερισμού</a:t>
            </a:r>
          </a:p>
          <a:p>
            <a:endParaRPr lang="el-GR" sz="3200" b="1" dirty="0" smtClean="0"/>
          </a:p>
        </p:txBody>
      </p:sp>
      <p:pic>
        <p:nvPicPr>
          <p:cNvPr id="8" name="Picture 7" descr="Εικόνα 6.21. Ανεμιστήρες για δυναμικό αερισμ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90718"/>
            <a:ext cx="7800867" cy="585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Insect-proof screens</a:t>
            </a:r>
            <a:endParaRPr lang="en-US" dirty="0"/>
          </a:p>
        </p:txBody>
      </p:sp>
      <p:pic>
        <p:nvPicPr>
          <p:cNvPr id="5" name="Picture 4" descr="DSCN1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003" y="900100"/>
            <a:ext cx="4523995" cy="3392996"/>
          </a:xfrm>
          <a:prstGeom prst="rect">
            <a:avLst/>
          </a:prstGeom>
        </p:spPr>
      </p:pic>
      <p:pic>
        <p:nvPicPr>
          <p:cNvPr id="6" name="Picture 5" descr="Εικόνα 6.20. Πλευρικό άνοιγμα εξαερισμού καλυμμένο με εντομοστεγές δίχτ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908720"/>
            <a:ext cx="4512501" cy="338437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43608" y="4365104"/>
            <a:ext cx="6996351" cy="2448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4437112"/>
            <a:ext cx="568863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err="1" smtClean="0"/>
              <a:t>Thrips</a:t>
            </a:r>
            <a:r>
              <a:rPr lang="en-US" sz="2800" b="1" dirty="0" smtClean="0"/>
              <a:t>            White fly            Aphids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23990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insect proof screens on greenhouse ventilation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398" y="1556792"/>
            <a:ext cx="856808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80120"/>
          </a:xfrm>
          <a:solidFill>
            <a:srgbClr val="EAEAEA"/>
          </a:solidFill>
        </p:spPr>
        <p:txBody>
          <a:bodyPr>
            <a:normAutofit/>
          </a:bodyPr>
          <a:lstStyle/>
          <a:p>
            <a:r>
              <a:rPr lang="en-US" dirty="0" smtClean="0"/>
              <a:t>Heating and energy saving systems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496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They are distinguished according to the following characteristics</a:t>
            </a:r>
            <a:r>
              <a:rPr lang="el-GR" dirty="0" smtClean="0"/>
              <a:t>:</a:t>
            </a:r>
          </a:p>
          <a:p>
            <a:pPr marL="0" indent="0" algn="just">
              <a:buNone/>
            </a:pPr>
            <a:endParaRPr lang="el-GR" dirty="0" smtClean="0"/>
          </a:p>
          <a:p>
            <a:pPr marL="266700" indent="-266700" algn="just"/>
            <a:r>
              <a:rPr lang="en-US" dirty="0" smtClean="0"/>
              <a:t>Heat (energy) source</a:t>
            </a:r>
            <a:endParaRPr lang="el-GR" dirty="0" smtClean="0"/>
          </a:p>
          <a:p>
            <a:pPr marL="266700" indent="-266700" algn="just">
              <a:buNone/>
            </a:pPr>
            <a:r>
              <a:rPr lang="el-GR" dirty="0" smtClean="0"/>
              <a:t> </a:t>
            </a:r>
          </a:p>
          <a:p>
            <a:pPr marL="266700" indent="-266700" algn="just"/>
            <a:r>
              <a:rPr lang="en-US" dirty="0" smtClean="0"/>
              <a:t>Heat generator (heating system)</a:t>
            </a:r>
            <a:endParaRPr lang="el-GR" dirty="0" smtClean="0"/>
          </a:p>
          <a:p>
            <a:pPr marL="266700" indent="-266700" algn="just"/>
            <a:endParaRPr lang="el-GR" dirty="0" smtClean="0"/>
          </a:p>
          <a:p>
            <a:pPr marL="266700" indent="-266700" algn="just"/>
            <a:r>
              <a:rPr lang="en-US" dirty="0" smtClean="0"/>
              <a:t>Heat distribution system</a:t>
            </a:r>
            <a:r>
              <a:rPr lang="el-GR" dirty="0" smtClean="0"/>
              <a:t>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solidFill>
            <a:srgbClr val="CCFFCC"/>
          </a:solidFill>
        </p:spPr>
        <p:txBody>
          <a:bodyPr/>
          <a:lstStyle/>
          <a:p>
            <a:r>
              <a:rPr lang="en-US" dirty="0" smtClean="0"/>
              <a:t>Energy source for heating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351309"/>
            <a:ext cx="9036496" cy="5246043"/>
          </a:xfrm>
        </p:spPr>
        <p:txBody>
          <a:bodyPr>
            <a:normAutofit/>
          </a:bodyPr>
          <a:lstStyle/>
          <a:p>
            <a:r>
              <a:rPr lang="en-US" dirty="0" smtClean="0"/>
              <a:t>Combustion of fossil fuels, oil, gas, coal</a:t>
            </a:r>
          </a:p>
          <a:p>
            <a:r>
              <a:rPr lang="en-US" dirty="0" smtClean="0"/>
              <a:t>Combustion of biomass (wood, straw, husks, etc.)</a:t>
            </a:r>
          </a:p>
          <a:p>
            <a:r>
              <a:rPr lang="de-DE" dirty="0" smtClean="0"/>
              <a:t>Geothermal </a:t>
            </a:r>
            <a:r>
              <a:rPr lang="de-DE" dirty="0" err="1" smtClean="0"/>
              <a:t>energy</a:t>
            </a:r>
            <a:endParaRPr lang="de-DE" dirty="0" smtClean="0"/>
          </a:p>
          <a:p>
            <a:r>
              <a:rPr lang="en-US" dirty="0" smtClean="0"/>
              <a:t>Waste heat from industry</a:t>
            </a:r>
          </a:p>
          <a:p>
            <a:r>
              <a:rPr lang="de-DE" dirty="0" smtClean="0"/>
              <a:t>Solar </a:t>
            </a:r>
            <a:r>
              <a:rPr lang="de-DE" dirty="0" err="1" smtClean="0"/>
              <a:t>energy</a:t>
            </a:r>
            <a:endParaRPr lang="el-GR" dirty="0"/>
          </a:p>
        </p:txBody>
      </p:sp>
      <p:pic>
        <p:nvPicPr>
          <p:cNvPr id="4" name="Picture 3" descr="Εικόνα 6.22. Βιομάζα από ελαιoπυρήν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545632"/>
            <a:ext cx="4320480" cy="32403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39952" y="2420888"/>
            <a:ext cx="2160240" cy="108012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68152"/>
          </a:xfrm>
          <a:solidFill>
            <a:srgbClr val="CCFFCC"/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Greenhouse effect owing to the closed construction.</a:t>
            </a:r>
            <a:br>
              <a:rPr lang="en-US" sz="2800" b="1" dirty="0" smtClean="0"/>
            </a:br>
            <a:r>
              <a:rPr lang="en-US" sz="2800" b="1" dirty="0" smtClean="0"/>
              <a:t>I. Selective transmittance of the covering material </a:t>
            </a:r>
            <a:r>
              <a:rPr lang="el-GR" sz="2800" b="1" dirty="0" smtClean="0"/>
              <a:t>  </a:t>
            </a:r>
            <a:endParaRPr lang="el-G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628800"/>
            <a:ext cx="8964488" cy="86409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sz="2400" dirty="0" smtClean="0"/>
              <a:t>The transparent covering material is permeable to the ultraviolet, (&gt;400 nm) visible (PAR: 400-720), far-red (720-780) and infra-red radiation</a:t>
            </a:r>
            <a:r>
              <a:rPr lang="el-GR" sz="2400" dirty="0" smtClean="0"/>
              <a:t> </a:t>
            </a:r>
            <a:r>
              <a:rPr lang="el-GR" sz="2400" dirty="0"/>
              <a:t>(</a:t>
            </a:r>
            <a:r>
              <a:rPr lang="el-GR" sz="2400" dirty="0" smtClean="0"/>
              <a:t>7</a:t>
            </a:r>
            <a:r>
              <a:rPr lang="en-US" sz="2400" dirty="0" smtClean="0"/>
              <a:t>4</a:t>
            </a:r>
            <a:r>
              <a:rPr lang="el-GR" sz="2400" dirty="0" smtClean="0"/>
              <a:t>0-2.500 </a:t>
            </a:r>
            <a:r>
              <a:rPr lang="en-US" sz="2400" dirty="0"/>
              <a:t>nm</a:t>
            </a:r>
            <a:r>
              <a:rPr lang="el-GR" sz="2400" dirty="0"/>
              <a:t>)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467544" y="2565226"/>
            <a:ext cx="5915025" cy="4248150"/>
          </a:xfrm>
          <a:prstGeom prst="rect">
            <a:avLst/>
          </a:prstGeom>
          <a:solidFill>
            <a:srgbClr val="8DB3E2"/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51" name="Oval 27"/>
          <p:cNvSpPr>
            <a:spLocks noChangeArrowheads="1"/>
          </p:cNvSpPr>
          <p:nvPr/>
        </p:nvSpPr>
        <p:spPr bwMode="auto">
          <a:xfrm>
            <a:off x="1876425" y="2740025"/>
            <a:ext cx="523875" cy="571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cxnSp>
        <p:nvCxnSpPr>
          <p:cNvPr id="1052" name="AutoShape 28"/>
          <p:cNvCxnSpPr>
            <a:cxnSpLocks noChangeShapeType="1"/>
          </p:cNvCxnSpPr>
          <p:nvPr/>
        </p:nvCxnSpPr>
        <p:spPr bwMode="auto">
          <a:xfrm>
            <a:off x="2152650" y="3311525"/>
            <a:ext cx="600075" cy="35528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53" name="AutoShape 29"/>
          <p:cNvCxnSpPr>
            <a:cxnSpLocks noChangeShapeType="1"/>
          </p:cNvCxnSpPr>
          <p:nvPr/>
        </p:nvCxnSpPr>
        <p:spPr bwMode="auto">
          <a:xfrm flipH="1">
            <a:off x="1000125" y="3206750"/>
            <a:ext cx="933450" cy="36385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54" name="AutoShape 30"/>
          <p:cNvCxnSpPr>
            <a:cxnSpLocks noChangeShapeType="1"/>
          </p:cNvCxnSpPr>
          <p:nvPr/>
        </p:nvCxnSpPr>
        <p:spPr bwMode="auto">
          <a:xfrm flipV="1">
            <a:off x="1647825" y="5013176"/>
            <a:ext cx="0" cy="177165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5" name="AutoShape 31"/>
          <p:cNvCxnSpPr>
            <a:cxnSpLocks noChangeShapeType="1"/>
          </p:cNvCxnSpPr>
          <p:nvPr/>
        </p:nvCxnSpPr>
        <p:spPr bwMode="auto">
          <a:xfrm flipV="1">
            <a:off x="1506538" y="4221088"/>
            <a:ext cx="2400300" cy="8191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6" name="AutoShape 32"/>
          <p:cNvCxnSpPr>
            <a:cxnSpLocks noChangeShapeType="1"/>
          </p:cNvCxnSpPr>
          <p:nvPr/>
        </p:nvCxnSpPr>
        <p:spPr bwMode="auto">
          <a:xfrm flipH="1" flipV="1">
            <a:off x="3905250" y="4221088"/>
            <a:ext cx="2314575" cy="8286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7" name="AutoShape 33"/>
          <p:cNvCxnSpPr>
            <a:cxnSpLocks noChangeShapeType="1"/>
          </p:cNvCxnSpPr>
          <p:nvPr/>
        </p:nvCxnSpPr>
        <p:spPr bwMode="auto">
          <a:xfrm flipV="1">
            <a:off x="6057900" y="5013176"/>
            <a:ext cx="0" cy="17621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58" name="AutoShape 34"/>
          <p:cNvCxnSpPr>
            <a:cxnSpLocks noChangeShapeType="1"/>
          </p:cNvCxnSpPr>
          <p:nvPr/>
        </p:nvCxnSpPr>
        <p:spPr bwMode="auto">
          <a:xfrm flipH="1">
            <a:off x="1743075" y="3273425"/>
            <a:ext cx="257175" cy="35909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59" name="AutoShape 35"/>
          <p:cNvCxnSpPr>
            <a:cxnSpLocks noChangeShapeType="1"/>
          </p:cNvCxnSpPr>
          <p:nvPr/>
        </p:nvCxnSpPr>
        <p:spPr bwMode="auto">
          <a:xfrm>
            <a:off x="2076450" y="3273425"/>
            <a:ext cx="104775" cy="35909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0" name="AutoShape 36"/>
          <p:cNvCxnSpPr>
            <a:cxnSpLocks noChangeShapeType="1"/>
          </p:cNvCxnSpPr>
          <p:nvPr/>
        </p:nvCxnSpPr>
        <p:spPr bwMode="auto">
          <a:xfrm>
            <a:off x="2228850" y="3302000"/>
            <a:ext cx="1171575" cy="35623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1" name="AutoShape 37"/>
          <p:cNvCxnSpPr>
            <a:cxnSpLocks noChangeShapeType="1"/>
          </p:cNvCxnSpPr>
          <p:nvPr/>
        </p:nvCxnSpPr>
        <p:spPr bwMode="auto">
          <a:xfrm>
            <a:off x="2295525" y="3273425"/>
            <a:ext cx="2038350" cy="3590925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2" name="AutoShape 38"/>
          <p:cNvCxnSpPr>
            <a:cxnSpLocks noChangeShapeType="1"/>
          </p:cNvCxnSpPr>
          <p:nvPr/>
        </p:nvCxnSpPr>
        <p:spPr bwMode="auto">
          <a:xfrm>
            <a:off x="2352675" y="3206750"/>
            <a:ext cx="2733675" cy="36385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</p:cxnSp>
      <p:cxnSp>
        <p:nvCxnSpPr>
          <p:cNvPr id="1063" name="AutoShape 39"/>
          <p:cNvCxnSpPr>
            <a:cxnSpLocks noChangeShapeType="1"/>
          </p:cNvCxnSpPr>
          <p:nvPr/>
        </p:nvCxnSpPr>
        <p:spPr bwMode="auto">
          <a:xfrm flipV="1">
            <a:off x="2400300" y="4581128"/>
            <a:ext cx="443508" cy="2262585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4" name="AutoShape 40"/>
          <p:cNvCxnSpPr>
            <a:cxnSpLocks noChangeShapeType="1"/>
          </p:cNvCxnSpPr>
          <p:nvPr/>
        </p:nvCxnSpPr>
        <p:spPr bwMode="auto">
          <a:xfrm flipV="1">
            <a:off x="3059832" y="4293096"/>
            <a:ext cx="606946" cy="2520280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5" name="AutoShape 41"/>
          <p:cNvCxnSpPr>
            <a:cxnSpLocks noChangeShapeType="1"/>
          </p:cNvCxnSpPr>
          <p:nvPr/>
        </p:nvCxnSpPr>
        <p:spPr bwMode="auto">
          <a:xfrm flipV="1">
            <a:off x="3707904" y="4365104"/>
            <a:ext cx="576064" cy="2420888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6" name="AutoShape 42"/>
          <p:cNvCxnSpPr>
            <a:cxnSpLocks noChangeShapeType="1"/>
          </p:cNvCxnSpPr>
          <p:nvPr/>
        </p:nvCxnSpPr>
        <p:spPr bwMode="auto">
          <a:xfrm flipV="1">
            <a:off x="4895850" y="4653136"/>
            <a:ext cx="180206" cy="2143126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7" name="AutoShape 43"/>
          <p:cNvCxnSpPr>
            <a:cxnSpLocks noChangeShapeType="1"/>
          </p:cNvCxnSpPr>
          <p:nvPr/>
        </p:nvCxnSpPr>
        <p:spPr bwMode="auto">
          <a:xfrm flipH="1" flipV="1">
            <a:off x="5508106" y="4797152"/>
            <a:ext cx="288030" cy="2060848"/>
          </a:xfrm>
          <a:prstGeom prst="straightConnector1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8" name="AutoShape 44"/>
          <p:cNvCxnSpPr>
            <a:cxnSpLocks noChangeShapeType="1"/>
          </p:cNvCxnSpPr>
          <p:nvPr/>
        </p:nvCxnSpPr>
        <p:spPr bwMode="auto">
          <a:xfrm>
            <a:off x="2843808" y="4653136"/>
            <a:ext cx="689967" cy="2190577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69" name="AutoShape 45"/>
          <p:cNvCxnSpPr>
            <a:cxnSpLocks noChangeShapeType="1"/>
          </p:cNvCxnSpPr>
          <p:nvPr/>
        </p:nvCxnSpPr>
        <p:spPr bwMode="auto">
          <a:xfrm>
            <a:off x="3707904" y="4293096"/>
            <a:ext cx="432048" cy="252028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70" name="AutoShape 46"/>
          <p:cNvCxnSpPr>
            <a:cxnSpLocks noChangeShapeType="1"/>
          </p:cNvCxnSpPr>
          <p:nvPr/>
        </p:nvCxnSpPr>
        <p:spPr bwMode="auto">
          <a:xfrm>
            <a:off x="4283968" y="4365104"/>
            <a:ext cx="432048" cy="2492896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71" name="AutoShape 47"/>
          <p:cNvCxnSpPr>
            <a:cxnSpLocks noChangeShapeType="1"/>
          </p:cNvCxnSpPr>
          <p:nvPr/>
        </p:nvCxnSpPr>
        <p:spPr bwMode="auto">
          <a:xfrm>
            <a:off x="5076056" y="4653136"/>
            <a:ext cx="181744" cy="2139206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1072" name="AutoShape 48"/>
          <p:cNvCxnSpPr>
            <a:cxnSpLocks noChangeShapeType="1"/>
          </p:cNvCxnSpPr>
          <p:nvPr/>
        </p:nvCxnSpPr>
        <p:spPr bwMode="auto">
          <a:xfrm flipH="1">
            <a:off x="4495800" y="4883150"/>
            <a:ext cx="1000125" cy="196215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sp>
        <p:nvSpPr>
          <p:cNvPr id="53" name="TextBox 52"/>
          <p:cNvSpPr txBox="1"/>
          <p:nvPr/>
        </p:nvSpPr>
        <p:spPr>
          <a:xfrm>
            <a:off x="6444208" y="2564904"/>
            <a:ext cx="2627784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However the permeability of the transparent covering materials to thermal radiation higher than </a:t>
            </a:r>
            <a:r>
              <a:rPr lang="el-GR" sz="2400" dirty="0" smtClean="0"/>
              <a:t>2.500 </a:t>
            </a:r>
            <a:r>
              <a:rPr lang="en-US" sz="2400" dirty="0" smtClean="0"/>
              <a:t>nm is very low or even zero 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619672" y="6858000"/>
            <a:ext cx="4464496" cy="0"/>
          </a:xfrm>
          <a:prstGeom prst="line">
            <a:avLst/>
          </a:prstGeom>
          <a:ln w="1270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Heating systems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8" y="6309320"/>
            <a:ext cx="4427984" cy="5040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de-DE" sz="2400" dirty="0" smtClean="0"/>
              <a:t>Central warm </a:t>
            </a:r>
            <a:r>
              <a:rPr lang="de-DE" sz="2400" dirty="0" err="1" smtClean="0"/>
              <a:t>water</a:t>
            </a:r>
            <a:r>
              <a:rPr lang="de-DE" sz="2400" dirty="0" smtClean="0"/>
              <a:t> </a:t>
            </a:r>
            <a:r>
              <a:rPr lang="de-DE" sz="2400" dirty="0" err="1" smtClean="0"/>
              <a:t>boiler</a:t>
            </a:r>
            <a:endParaRPr lang="el-GR" sz="2400" b="1" dirty="0" smtClean="0"/>
          </a:p>
        </p:txBody>
      </p:sp>
      <p:pic>
        <p:nvPicPr>
          <p:cNvPr id="4" name="Picture 3" descr="Εικόνα 6.24. Σύστημα κεντρικής θέρμανσ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924944"/>
            <a:ext cx="4464497" cy="3348373"/>
          </a:xfrm>
          <a:prstGeom prst="rect">
            <a:avLst/>
          </a:prstGeom>
        </p:spPr>
      </p:pic>
      <p:pic>
        <p:nvPicPr>
          <p:cNvPr id="5" name="Picture 4" descr="Εικόνα 6.25.  Αερόθερμο που λειτουργεί με καύση βιομάζα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4"/>
            <a:ext cx="4416491" cy="331236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0" y="6309320"/>
            <a:ext cx="417646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/>
              <a:t>Directly fired air heater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692697"/>
            <a:ext cx="7992888" cy="221599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266700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 smtClean="0"/>
              <a:t>Central warm </a:t>
            </a:r>
            <a:r>
              <a:rPr lang="de-DE" sz="3200" dirty="0" err="1" smtClean="0"/>
              <a:t>water</a:t>
            </a:r>
            <a:r>
              <a:rPr lang="de-DE" sz="3200" dirty="0" smtClean="0"/>
              <a:t> </a:t>
            </a:r>
            <a:r>
              <a:rPr lang="de-DE" sz="3200" dirty="0" err="1" smtClean="0"/>
              <a:t>boiler</a:t>
            </a:r>
            <a:endParaRPr lang="de-DE" sz="3200" dirty="0" smtClean="0"/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err="1" smtClean="0"/>
              <a:t>Decentralised</a:t>
            </a:r>
            <a:r>
              <a:rPr lang="en-US" sz="3200" dirty="0" smtClean="0"/>
              <a:t> warm water boiler</a:t>
            </a:r>
          </a:p>
          <a:p>
            <a:pPr marL="266700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 smtClean="0"/>
              <a:t>Directly fired air heater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Heat distribution systems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64488" cy="4525963"/>
          </a:xfrm>
          <a:solidFill>
            <a:srgbClr val="3333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CCFFCC"/>
                </a:solidFill>
              </a:rPr>
              <a:t>Recirculation of warm water via metallic pipes</a:t>
            </a:r>
            <a:endParaRPr lang="el-GR" b="1" i="1" dirty="0" smtClean="0">
              <a:solidFill>
                <a:srgbClr val="CCFFCC"/>
              </a:solidFill>
            </a:endParaRPr>
          </a:p>
          <a:p>
            <a:pPr marL="0" indent="0">
              <a:buNone/>
            </a:pPr>
            <a:endParaRPr lang="el-GR" b="1" i="1" dirty="0" smtClean="0">
              <a:solidFill>
                <a:srgbClr val="CCFFCC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CCFFCC"/>
                </a:solidFill>
              </a:rPr>
              <a:t>Recirculation of vapor via metallic pipes</a:t>
            </a:r>
            <a:endParaRPr lang="el-GR" b="1" i="1" dirty="0" smtClean="0">
              <a:solidFill>
                <a:srgbClr val="CCFFCC"/>
              </a:solidFill>
            </a:endParaRPr>
          </a:p>
          <a:p>
            <a:pPr marL="0" indent="0">
              <a:buNone/>
            </a:pPr>
            <a:endParaRPr lang="el-GR" b="1" i="1" dirty="0" smtClean="0">
              <a:solidFill>
                <a:srgbClr val="CCFFCC"/>
              </a:solidFill>
            </a:endParaRPr>
          </a:p>
          <a:p>
            <a:pPr marL="0" indent="0">
              <a:buNone/>
            </a:pPr>
            <a:r>
              <a:rPr lang="de-DE" b="1" i="1" dirty="0" err="1" smtClean="0">
                <a:solidFill>
                  <a:srgbClr val="CCFFCC"/>
                </a:solidFill>
              </a:rPr>
              <a:t>Corrugated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plastic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tubes</a:t>
            </a:r>
            <a:r>
              <a:rPr lang="de-DE" b="1" i="1" dirty="0" smtClean="0">
                <a:solidFill>
                  <a:srgbClr val="CCFFCC"/>
                </a:solidFill>
              </a:rPr>
              <a:t> for warm </a:t>
            </a:r>
            <a:r>
              <a:rPr lang="de-DE" b="1" i="1" dirty="0" err="1" smtClean="0">
                <a:solidFill>
                  <a:srgbClr val="CCFFCC"/>
                </a:solidFill>
              </a:rPr>
              <a:t>water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recirculation</a:t>
            </a:r>
            <a:endParaRPr lang="el-GR" b="1" i="1" dirty="0" smtClean="0">
              <a:solidFill>
                <a:srgbClr val="CCFFCC"/>
              </a:solidFill>
            </a:endParaRPr>
          </a:p>
          <a:p>
            <a:pPr marL="0" indent="0">
              <a:buNone/>
            </a:pPr>
            <a:endParaRPr lang="de-DE" b="1" i="1" dirty="0" smtClean="0">
              <a:solidFill>
                <a:srgbClr val="CCFFCC"/>
              </a:solidFill>
            </a:endParaRPr>
          </a:p>
          <a:p>
            <a:pPr marL="0" indent="0">
              <a:buNone/>
            </a:pPr>
            <a:r>
              <a:rPr lang="de-DE" b="1" i="1" dirty="0" err="1" smtClean="0">
                <a:solidFill>
                  <a:srgbClr val="CCFFCC"/>
                </a:solidFill>
              </a:rPr>
              <a:t>Perforated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plastic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tubes</a:t>
            </a:r>
            <a:r>
              <a:rPr lang="de-DE" b="1" i="1" dirty="0" smtClean="0">
                <a:solidFill>
                  <a:srgbClr val="CCFFCC"/>
                </a:solidFill>
              </a:rPr>
              <a:t> for </a:t>
            </a:r>
            <a:r>
              <a:rPr lang="de-DE" b="1" i="1" dirty="0" err="1" smtClean="0">
                <a:solidFill>
                  <a:srgbClr val="CCFFCC"/>
                </a:solidFill>
              </a:rPr>
              <a:t>air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heating</a:t>
            </a:r>
            <a:r>
              <a:rPr lang="de-DE" b="1" i="1" dirty="0" smtClean="0">
                <a:solidFill>
                  <a:srgbClr val="CCFFCC"/>
                </a:solidFill>
              </a:rPr>
              <a:t> </a:t>
            </a:r>
            <a:r>
              <a:rPr lang="de-DE" b="1" i="1" dirty="0" err="1" smtClean="0">
                <a:solidFill>
                  <a:srgbClr val="CCFFCC"/>
                </a:solidFill>
              </a:rPr>
              <a:t>systems</a:t>
            </a:r>
            <a:endParaRPr lang="el-GR" b="1" i="1" dirty="0" smtClean="0">
              <a:solidFill>
                <a:srgbClr val="CCFFCC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Thermal </a:t>
            </a:r>
            <a:r>
              <a:rPr lang="de-DE" dirty="0" err="1" smtClean="0"/>
              <a:t>screens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1"/>
            <a:ext cx="8784976" cy="1008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2800" dirty="0" smtClean="0"/>
              <a:t>Thermal </a:t>
            </a:r>
            <a:r>
              <a:rPr lang="de-DE" sz="2800" dirty="0" err="1" smtClean="0"/>
              <a:t>screens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capable</a:t>
            </a:r>
            <a:r>
              <a:rPr lang="de-DE" sz="2800" dirty="0" smtClean="0"/>
              <a:t> of </a:t>
            </a:r>
            <a:r>
              <a:rPr lang="de-DE" sz="2800" dirty="0" err="1" smtClean="0"/>
              <a:t>reducing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energy</a:t>
            </a:r>
            <a:r>
              <a:rPr lang="de-DE" sz="2800" dirty="0" smtClean="0"/>
              <a:t> </a:t>
            </a:r>
            <a:r>
              <a:rPr lang="de-DE" sz="2800" dirty="0" err="1" smtClean="0"/>
              <a:t>consumption</a:t>
            </a:r>
            <a:r>
              <a:rPr lang="de-DE" sz="2800" dirty="0" smtClean="0"/>
              <a:t> for </a:t>
            </a:r>
            <a:r>
              <a:rPr lang="de-DE" sz="2800" dirty="0" err="1" smtClean="0"/>
              <a:t>heating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el-GR" sz="2800" dirty="0" smtClean="0"/>
              <a:t>35-40%.</a:t>
            </a:r>
            <a:endParaRPr lang="el-GR" sz="3000" dirty="0" smtClean="0"/>
          </a:p>
          <a:p>
            <a:pPr algn="just">
              <a:buNone/>
            </a:pPr>
            <a:endParaRPr lang="el-GR" sz="3000" dirty="0" smtClean="0"/>
          </a:p>
          <a:p>
            <a:pPr algn="just">
              <a:buNone/>
            </a:pPr>
            <a:endParaRPr lang="el-GR" sz="3000" dirty="0" smtClean="0"/>
          </a:p>
          <a:p>
            <a:pPr algn="just"/>
            <a:endParaRPr lang="el-GR" sz="3000" dirty="0" smtClean="0"/>
          </a:p>
          <a:p>
            <a:pPr algn="just"/>
            <a:endParaRPr lang="el-GR" sz="3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7504" y="2132856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800" dirty="0" smtClean="0"/>
              <a:t>Thermal screens are made of materials with low heat conductivity which reduce the heat exchange between the inside air and the outside environment</a:t>
            </a:r>
            <a:endParaRPr lang="el-GR" sz="2800" dirty="0" smtClean="0"/>
          </a:p>
        </p:txBody>
      </p:sp>
      <p:pic>
        <p:nvPicPr>
          <p:cNvPr id="104456" name="Picture 8" descr="Αποτέλεσμα εικόνας για greenhouse thermal scre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97223"/>
            <a:ext cx="4536504" cy="4816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Installation of thermal </a:t>
            </a:r>
            <a:r>
              <a:rPr lang="de-DE" dirty="0" err="1" smtClean="0"/>
              <a:t>screens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919261"/>
            <a:ext cx="2736304" cy="4525963"/>
          </a:xfrm>
        </p:spPr>
        <p:txBody>
          <a:bodyPr>
            <a:normAutofit fontScale="85000" lnSpcReduction="10000"/>
          </a:bodyPr>
          <a:lstStyle/>
          <a:p>
            <a:pPr marL="173038" indent="-173038"/>
            <a:r>
              <a:rPr lang="en-US" sz="3400" dirty="0" smtClean="0"/>
              <a:t>In most cases they are placed at the top of the greenhouse</a:t>
            </a:r>
            <a:endParaRPr lang="el-GR" sz="3400" dirty="0" smtClean="0"/>
          </a:p>
          <a:p>
            <a:pPr marL="173038" indent="-173038"/>
            <a:endParaRPr lang="el-GR" sz="3400" dirty="0" smtClean="0"/>
          </a:p>
          <a:p>
            <a:pPr marL="173038" indent="-173038"/>
            <a:r>
              <a:rPr lang="en-US" sz="3400" dirty="0" smtClean="0"/>
              <a:t>In these cases they are used also as shading screens during the summer</a:t>
            </a:r>
            <a:r>
              <a:rPr lang="el-GR" sz="3400" dirty="0" smtClean="0"/>
              <a:t>. </a:t>
            </a:r>
          </a:p>
          <a:p>
            <a:pPr marL="0" indent="0" algn="just"/>
            <a:endParaRPr lang="el-GR" sz="3000" dirty="0" smtClean="0"/>
          </a:p>
          <a:p>
            <a:pPr algn="just">
              <a:buNone/>
            </a:pPr>
            <a:endParaRPr lang="el-GR" sz="3000" dirty="0" smtClean="0"/>
          </a:p>
          <a:p>
            <a:pPr algn="just">
              <a:buNone/>
            </a:pPr>
            <a:endParaRPr lang="el-GR" sz="3000" dirty="0" smtClean="0"/>
          </a:p>
          <a:p>
            <a:pPr algn="just"/>
            <a:endParaRPr lang="el-GR" sz="3000" dirty="0" smtClean="0"/>
          </a:p>
          <a:p>
            <a:pPr algn="just"/>
            <a:endParaRPr lang="el-GR" sz="3000" dirty="0" smtClean="0"/>
          </a:p>
        </p:txBody>
      </p:sp>
      <p:pic>
        <p:nvPicPr>
          <p:cNvPr id="104453" name="Picture 5" descr="Αποτέλεσμα εικόνας για greenhouse thermal scre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6336704" cy="47525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733256"/>
            <a:ext cx="8856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/>
              <a:t>In greenhouse located in cold-climate  areas the thermal screens cover also the side walls</a:t>
            </a:r>
            <a:r>
              <a:rPr lang="el-GR" sz="2600" dirty="0" smtClean="0"/>
              <a:t>.</a:t>
            </a:r>
            <a:endParaRPr lang="el-GR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dirty="0" smtClean="0"/>
              <a:t>Shading systems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908720"/>
            <a:ext cx="885698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0" dirty="0" smtClean="0"/>
              <a:t>The shading of the greenhouse is aimed at reducing the income of solar radiation, thereby reducing the greenhouse temperature whenever ventilation is not sufficient in reducing the inside air temperature.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2852931"/>
            <a:ext cx="3960440" cy="3139321"/>
          </a:xfrm>
          <a:prstGeom prst="rect">
            <a:avLst/>
          </a:prstGeom>
          <a:noFill/>
          <a:ln w="19050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/>
              <a:t>On the other hand, shading affects also two other climatic parameters, i.e.</a:t>
            </a:r>
            <a:r>
              <a:rPr lang="el-GR" sz="2200" dirty="0" smtClean="0"/>
              <a:t>: </a:t>
            </a:r>
          </a:p>
          <a:p>
            <a:pPr marL="173038" indent="-173038" algn="just">
              <a:buFont typeface="Arial" pitchFamily="34" charset="0"/>
              <a:buChar char="•"/>
            </a:pPr>
            <a:r>
              <a:rPr lang="en-US" sz="2200" dirty="0" smtClean="0"/>
              <a:t>The relative humidity which increases with increasing shading</a:t>
            </a:r>
            <a:r>
              <a:rPr lang="el-GR" sz="2200" dirty="0" smtClean="0"/>
              <a:t> </a:t>
            </a:r>
          </a:p>
          <a:p>
            <a:pPr marL="173038" indent="-173038" algn="just">
              <a:buFont typeface="Arial" pitchFamily="34" charset="0"/>
              <a:buChar char="•"/>
            </a:pPr>
            <a:r>
              <a:rPr lang="en-US" sz="2200" dirty="0" smtClean="0"/>
              <a:t>The interception of PAR by plants which may result in yield losses.</a:t>
            </a:r>
            <a:r>
              <a:rPr lang="el-GR" sz="2200" dirty="0" smtClean="0"/>
              <a:t> </a:t>
            </a:r>
            <a:endParaRPr lang="el-GR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283968" y="2852936"/>
            <a:ext cx="4680520" cy="2954655"/>
          </a:xfrm>
          <a:prstGeom prst="rect">
            <a:avLst/>
          </a:prstGeom>
          <a:solidFill>
            <a:srgbClr val="808000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Methods of greenhouse shading</a:t>
            </a:r>
            <a:endParaRPr lang="el-GR" sz="2400" b="1" u="sng" dirty="0" smtClean="0"/>
          </a:p>
          <a:p>
            <a:endParaRPr lang="el-GR" sz="2400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/>
              <a:t>Whitening of the covering material</a:t>
            </a:r>
            <a:endParaRPr lang="el-GR" sz="2400" dirty="0" smtClean="0"/>
          </a:p>
          <a:p>
            <a:pPr marL="173038" indent="-173038">
              <a:buFont typeface="Arial" pitchFamily="34" charset="0"/>
              <a:buChar char="•"/>
            </a:pPr>
            <a:endParaRPr lang="el-GR" sz="2400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/>
              <a:t>Net shading</a:t>
            </a:r>
            <a:endParaRPr lang="el-GR" sz="2400" dirty="0" smtClean="0"/>
          </a:p>
          <a:p>
            <a:pPr marL="173038" indent="-173038">
              <a:buFont typeface="Arial" pitchFamily="34" charset="0"/>
              <a:buChar char="•"/>
            </a:pPr>
            <a:endParaRPr lang="el-GR" sz="2400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/>
              <a:t>Shading screens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Shading by whitening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1636" y="3717032"/>
            <a:ext cx="4842852" cy="3015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96752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/>
              <a:t>Whitening of greenhouses</a:t>
            </a:r>
            <a:endParaRPr lang="el-GR" sz="2200" dirty="0"/>
          </a:p>
        </p:txBody>
      </p:sp>
      <p:pic>
        <p:nvPicPr>
          <p:cNvPr id="6" name="Picture 5" descr="Εικόνα 6.27. Ασπρισμένο τροποποιημένο τοξωτό θερμοκήπι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4032448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3955703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just">
              <a:buFont typeface="Arial" pitchFamily="34" charset="0"/>
              <a:buChar char="•"/>
            </a:pPr>
            <a:r>
              <a:rPr lang="en-US" sz="2200" dirty="0" smtClean="0"/>
              <a:t>Impact of whitening on light transmittance</a:t>
            </a:r>
            <a:endParaRPr lang="el-GR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7668344" y="4077072"/>
            <a:ext cx="1080120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dirty="0" smtClean="0"/>
              <a:t>External radiation</a:t>
            </a:r>
            <a:endParaRPr lang="el-GR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668344" y="4437112"/>
            <a:ext cx="1080120" cy="307777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dirty="0" smtClean="0"/>
              <a:t>Inside radiation before whitening</a:t>
            </a:r>
            <a:endParaRPr lang="el-GR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668344" y="4869160"/>
            <a:ext cx="1080120" cy="307777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dirty="0" smtClean="0"/>
              <a:t>Inside radiation before whitening</a:t>
            </a:r>
            <a:endParaRPr lang="el-GR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6093296"/>
            <a:ext cx="12241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 (h)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105709" y="4967300"/>
            <a:ext cx="252027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Solar radiation intensity (W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)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9519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dirty="0" smtClean="0"/>
              <a:t>Shading screens</a:t>
            </a:r>
            <a:endParaRPr lang="el-GR" dirty="0"/>
          </a:p>
        </p:txBody>
      </p:sp>
      <p:pic>
        <p:nvPicPr>
          <p:cNvPr id="3" name="Εικόνα 1" descr="http://image.ec21.com/image/lauren2016/oimg_GC09838194_CA09838266/Thermal_Screen_for_Greenhouse_Use_Energy_Saving_Curtain_LA-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836712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Εικόνα 6.28. Κουρτίνα σκίασης  θερμοκηπίο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824536" cy="3618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 systems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836712"/>
            <a:ext cx="8784976" cy="3416320"/>
          </a:xfrm>
          <a:prstGeom prst="rect">
            <a:avLst/>
          </a:prstGeom>
          <a:noFill/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marL="358775" indent="-358775" algn="ctr"/>
            <a:r>
              <a:rPr lang="en-US" sz="2400" dirty="0" smtClean="0"/>
              <a:t>I. Fog system</a:t>
            </a: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2008" y="4293096"/>
            <a:ext cx="4644008" cy="2462213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US" sz="2200" dirty="0" smtClean="0"/>
              <a:t>A fog cooling system consists of: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/>
              <a:t>a water softener,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/>
              <a:t>good filters to prevent nozzle clogging,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/>
              <a:t>a water reservoir,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/>
              <a:t>pumps,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/>
              <a:t>pressure regulation valves,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200" dirty="0" smtClean="0"/>
              <a:t>tubes with nozzles above the crop.</a:t>
            </a:r>
            <a:endParaRPr lang="el-GR" sz="2200" dirty="0"/>
          </a:p>
        </p:txBody>
      </p:sp>
      <p:pic>
        <p:nvPicPr>
          <p:cNvPr id="10" name="Picture 9" descr="Εικόνα 6.29. Εκτοξευτήρας νερού σε σύστημα ομίχλ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714" y="1340768"/>
            <a:ext cx="3870246" cy="2821798"/>
          </a:xfrm>
          <a:prstGeom prst="rect">
            <a:avLst/>
          </a:prstGeom>
        </p:spPr>
      </p:pic>
      <p:pic>
        <p:nvPicPr>
          <p:cNvPr id="11" name="Picture 10" descr="Εικόνα 6.30. Μονάδα Fog με ανεμιστήρα και πολλαπλούς εκτοξευτήρε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412776"/>
            <a:ext cx="3711470" cy="2808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4293096"/>
            <a:ext cx="4176464" cy="2031325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100" dirty="0" smtClean="0"/>
              <a:t>Prerequisites for high efficiency</a:t>
            </a:r>
            <a:r>
              <a:rPr lang="el-GR" sz="2100" dirty="0" smtClean="0"/>
              <a:t>:</a:t>
            </a:r>
          </a:p>
          <a:p>
            <a:pPr marL="173038" indent="-173038" algn="just">
              <a:buFont typeface="Arial" pitchFamily="34" charset="0"/>
              <a:buChar char="•"/>
            </a:pPr>
            <a:r>
              <a:rPr lang="en-US" sz="2100" dirty="0" smtClean="0"/>
              <a:t>The air must be moving inside the greenhouse,</a:t>
            </a:r>
            <a:endParaRPr lang="el-GR" sz="2100" dirty="0" smtClean="0"/>
          </a:p>
          <a:p>
            <a:pPr marL="173038" indent="-173038" algn="just">
              <a:buFont typeface="Arial" pitchFamily="34" charset="0"/>
              <a:buChar char="•"/>
            </a:pPr>
            <a:r>
              <a:rPr lang="en-US" sz="2100" dirty="0" smtClean="0"/>
              <a:t>The air has to be continually renewed through passive ventilators</a:t>
            </a:r>
            <a:r>
              <a:rPr lang="el-GR" sz="2100" dirty="0" smtClean="0"/>
              <a:t>. </a:t>
            </a:r>
            <a:endParaRPr lang="el-GR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 systems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92696"/>
            <a:ext cx="8784976" cy="3416320"/>
          </a:xfrm>
          <a:prstGeom prst="rect">
            <a:avLst/>
          </a:prstGeom>
          <a:noFill/>
          <a:ln w="28575"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marL="358775" indent="-358775" algn="ctr"/>
            <a:r>
              <a:rPr lang="en-US" sz="2400" dirty="0" smtClean="0"/>
              <a:t>II. Fan and pad c</a:t>
            </a:r>
            <a:r>
              <a:rPr lang="de-DE" sz="2400" dirty="0" err="1" smtClean="0"/>
              <a:t>ooling</a:t>
            </a: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  <a:p>
            <a:pPr marL="358775" indent="-358775">
              <a:buFont typeface="Arial" pitchFamily="34" charset="0"/>
              <a:buChar char="•"/>
            </a:pPr>
            <a:endParaRPr lang="el-GR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9512" y="4149080"/>
            <a:ext cx="4032448" cy="2554545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Air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en-US" sz="2400" dirty="0" smtClean="0"/>
              <a:t>outside is blown or sucked through pads with a large surface.</a:t>
            </a:r>
          </a:p>
          <a:p>
            <a:r>
              <a:rPr lang="en-US" sz="2200" dirty="0" smtClean="0"/>
              <a:t>The pads are kept permanently wet by sprinkling water that evaporates on the surface of the pad and cools the air down.</a:t>
            </a:r>
            <a:endParaRPr lang="el-GR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04048" y="4221088"/>
            <a:ext cx="3960440" cy="2308324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The fans suck the air:</a:t>
            </a:r>
          </a:p>
          <a:p>
            <a:pPr marL="173038" indent="-173038" algn="just">
              <a:buFont typeface="Arial" pitchFamily="34" charset="0"/>
              <a:buChar char="•"/>
            </a:pPr>
            <a:r>
              <a:rPr lang="en-US" sz="2400" dirty="0" smtClean="0"/>
              <a:t>either from outside to the inside (</a:t>
            </a:r>
            <a:r>
              <a:rPr lang="de-DE" sz="2400" dirty="0" smtClean="0"/>
              <a:t>positive </a:t>
            </a:r>
            <a:r>
              <a:rPr lang="de-DE" sz="2400" dirty="0" err="1" smtClean="0"/>
              <a:t>pressure</a:t>
            </a:r>
            <a:r>
              <a:rPr lang="de-DE" sz="2400" dirty="0" smtClean="0"/>
              <a:t>)</a:t>
            </a:r>
            <a:r>
              <a:rPr lang="en-US" sz="2400" dirty="0" smtClean="0"/>
              <a:t>, </a:t>
            </a:r>
          </a:p>
          <a:p>
            <a:pPr marL="173038" indent="-173038" algn="just">
              <a:buFont typeface="Arial" pitchFamily="34" charset="0"/>
              <a:buChar char="•"/>
            </a:pPr>
            <a:r>
              <a:rPr lang="en-US" sz="2400" dirty="0" smtClean="0"/>
              <a:t>or from inside to the outside of the greenhouse (negative pressure).</a:t>
            </a:r>
            <a:r>
              <a:rPr lang="el-GR" sz="2200" dirty="0" smtClean="0"/>
              <a:t>  </a:t>
            </a:r>
            <a:endParaRPr lang="el-GR" sz="2200" dirty="0"/>
          </a:p>
        </p:txBody>
      </p:sp>
      <p:pic>
        <p:nvPicPr>
          <p:cNvPr id="14" name="Picture 13" descr="ΑΡΟΤΡΟ-5-2-2016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124744"/>
            <a:ext cx="3779912" cy="2834934"/>
          </a:xfrm>
          <a:prstGeom prst="rect">
            <a:avLst/>
          </a:prstGeom>
        </p:spPr>
      </p:pic>
      <p:pic>
        <p:nvPicPr>
          <p:cNvPr id="16" name="Picture 15" descr="DSCN0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1124744"/>
            <a:ext cx="3816423" cy="2862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7606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Negative </a:t>
            </a:r>
            <a:r>
              <a:rPr lang="en-US" sz="3000" i="1" dirty="0" smtClean="0"/>
              <a:t>versus</a:t>
            </a:r>
            <a:r>
              <a:rPr lang="en-US" sz="3000" dirty="0" smtClean="0"/>
              <a:t> positive pressure fan and pad systems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1458" y="1196752"/>
            <a:ext cx="5421084" cy="3215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581127"/>
            <a:ext cx="8928992" cy="2123658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Negative pressure fan and pad system. </a:t>
            </a:r>
            <a:r>
              <a:rPr lang="en-US" sz="2400" dirty="0" smtClean="0"/>
              <a:t>The fans suck the air through the pad and greenhouse.</a:t>
            </a:r>
            <a:endParaRPr lang="el-GR" sz="2400" dirty="0" smtClean="0"/>
          </a:p>
          <a:p>
            <a:pPr marL="173038" indent="-173038" algn="just"/>
            <a:endParaRPr lang="el-GR" sz="1200" dirty="0" smtClean="0"/>
          </a:p>
          <a:p>
            <a:r>
              <a:rPr lang="de-DE" sz="2400" u="sng" dirty="0" smtClean="0"/>
              <a:t>Positive </a:t>
            </a:r>
            <a:r>
              <a:rPr lang="de-DE" sz="2400" u="sng" dirty="0" err="1" smtClean="0"/>
              <a:t>pressure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fan</a:t>
            </a:r>
            <a:r>
              <a:rPr lang="de-DE" sz="2400" u="sng" dirty="0" smtClean="0"/>
              <a:t> and </a:t>
            </a:r>
            <a:r>
              <a:rPr lang="de-DE" sz="2400" u="sng" dirty="0" err="1" smtClean="0"/>
              <a:t>pad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system</a:t>
            </a:r>
            <a:r>
              <a:rPr lang="el-GR" sz="2200" u="sng" dirty="0" smtClean="0"/>
              <a:t>.</a:t>
            </a:r>
            <a:r>
              <a:rPr lang="en-US" sz="2200" u="sng" dirty="0" smtClean="0"/>
              <a:t> </a:t>
            </a:r>
            <a:r>
              <a:rPr lang="en-US" sz="2400" dirty="0" smtClean="0"/>
              <a:t>The fans and pads are located on one side and vents on the other side. The fans blow the air through the greenhouse so that an </a:t>
            </a:r>
            <a:r>
              <a:rPr lang="de-DE" sz="2400" dirty="0" err="1" smtClean="0"/>
              <a:t>overpressure</a:t>
            </a:r>
            <a:r>
              <a:rPr lang="de-DE" sz="2400" dirty="0" smtClean="0"/>
              <a:t> </a:t>
            </a:r>
            <a:r>
              <a:rPr lang="de-DE" sz="2400" dirty="0" err="1" smtClean="0"/>
              <a:t>occurs</a:t>
            </a:r>
            <a:r>
              <a:rPr lang="de-DE" sz="2400" dirty="0" smtClean="0"/>
              <a:t>.</a:t>
            </a:r>
            <a:endParaRPr lang="el-GR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1403484"/>
            <a:ext cx="10081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Wet pad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347864" y="3717032"/>
            <a:ext cx="1152128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dirty="0" smtClean="0"/>
              <a:t>Wet pad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1412776"/>
            <a:ext cx="7920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Fan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979712" y="3131676"/>
            <a:ext cx="8640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Fan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1979712" y="90872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Negative pressure fan and pad system</a:t>
            </a:r>
            <a:endParaRPr lang="el-GR" dirty="0"/>
          </a:p>
        </p:txBody>
      </p:sp>
      <p:sp>
        <p:nvSpPr>
          <p:cNvPr id="11" name="Rectangle 10"/>
          <p:cNvSpPr/>
          <p:nvPr/>
        </p:nvSpPr>
        <p:spPr>
          <a:xfrm>
            <a:off x="1907704" y="836712"/>
            <a:ext cx="5688632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ectangle 11"/>
          <p:cNvSpPr/>
          <p:nvPr/>
        </p:nvSpPr>
        <p:spPr>
          <a:xfrm>
            <a:off x="1907704" y="2708920"/>
            <a:ext cx="5688632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2123728" y="27089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pressure fan and pad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296144"/>
          </a:xfrm>
          <a:solidFill>
            <a:srgbClr val="CCFFCC"/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Greenhouse effect owing to the closed construction.</a:t>
            </a:r>
            <a:br>
              <a:rPr lang="en-US" sz="2800" b="1" dirty="0" smtClean="0"/>
            </a:br>
            <a:r>
              <a:rPr lang="en-US" sz="2800" b="1" dirty="0" smtClean="0"/>
              <a:t>II. Obstruction of air exchange</a:t>
            </a:r>
            <a:endParaRPr lang="en-US" sz="2800" dirty="0"/>
          </a:p>
        </p:txBody>
      </p:sp>
      <p:pic>
        <p:nvPicPr>
          <p:cNvPr id="5" name="Picture 4" descr="TOMATA MAIX 2007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924944"/>
            <a:ext cx="5184576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2852936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ΙΙ. </a:t>
            </a:r>
            <a:r>
              <a:rPr lang="en-US" sz="2400" dirty="0" smtClean="0"/>
              <a:t>Temperature, air humidity, and air composition inside the greenhouse are modified because the air exchange with the external environment is drastically restricted</a:t>
            </a:r>
            <a:r>
              <a:rPr lang="el-GR" sz="2400" dirty="0" smtClean="0"/>
              <a:t>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Installation of fans and pads in large greenhouse units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4508653" cy="4525963"/>
          </a:xfrm>
          <a:prstGeom prst="rect">
            <a:avLst/>
          </a:prstGeom>
        </p:spPr>
      </p:pic>
      <p:pic>
        <p:nvPicPr>
          <p:cNvPr id="5" name="Picture 4" descr="DSC00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9477" y="1628800"/>
            <a:ext cx="4608512" cy="3456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818038"/>
            <a:ext cx="8856984" cy="646331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distance between the wet pads and the fans or the vents should not exceed 50-60 m but preferably it is advised to be up to 40 m.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2420888"/>
            <a:ext cx="1152128" cy="276999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Wet pad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592161"/>
            <a:ext cx="1152128" cy="276999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Wet pad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3501008"/>
            <a:ext cx="1080120" cy="276999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Fans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494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CO</a:t>
            </a:r>
            <a:r>
              <a:rPr lang="el-GR" baseline="-25000" dirty="0" smtClean="0"/>
              <a:t>2</a:t>
            </a:r>
            <a:r>
              <a:rPr lang="en-US" dirty="0" smtClean="0"/>
              <a:t> enrichment systems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886304"/>
            <a:ext cx="3563888" cy="1513679"/>
          </a:xfrm>
          <a:prstGeom prst="rect">
            <a:avLst/>
          </a:prstGeom>
          <a:noFill/>
          <a:ln w="28575">
            <a:solidFill>
              <a:srgbClr val="003300"/>
            </a:solidFill>
          </a:ln>
        </p:spPr>
        <p:txBody>
          <a:bodyPr wrap="square" tIns="18000" bIns="18000" rtlCol="0">
            <a:spAutoFit/>
          </a:bodyPr>
          <a:lstStyle/>
          <a:p>
            <a:pPr algn="just"/>
            <a:r>
              <a:rPr lang="en-US" sz="2400" dirty="0" smtClean="0"/>
              <a:t>Technical carbon dioxide kept under pressure in liquid form in bottles or tanks</a:t>
            </a:r>
            <a:endParaRPr lang="el-GR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779912" y="909881"/>
            <a:ext cx="5256584" cy="1938992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Exhaust gases from: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/>
              <a:t>gas burner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,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sz="2400" dirty="0" smtClean="0"/>
              <a:t>directly fired air heater with gas burner. </a:t>
            </a:r>
          </a:p>
          <a:p>
            <a:r>
              <a:rPr lang="de-DE" sz="2400" dirty="0" err="1" smtClean="0"/>
              <a:t>Simultaneous</a:t>
            </a:r>
            <a:r>
              <a:rPr lang="de-DE" sz="2400" dirty="0" smtClean="0"/>
              <a:t> </a:t>
            </a:r>
            <a:r>
              <a:rPr lang="de-DE" sz="2400" dirty="0" err="1" smtClean="0"/>
              <a:t>heat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production</a:t>
            </a:r>
            <a:r>
              <a:rPr lang="en-US" sz="2400" dirty="0" smtClean="0"/>
              <a:t> takes place.</a:t>
            </a:r>
            <a:endParaRPr lang="el-GR" sz="2200" dirty="0"/>
          </a:p>
        </p:txBody>
      </p:sp>
      <p:pic>
        <p:nvPicPr>
          <p:cNvPr id="10" name="Picture 9" descr="Εικόνα 6.33. Δεξαμενές υγρού C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20888"/>
            <a:ext cx="3600400" cy="4392488"/>
          </a:xfrm>
          <a:prstGeom prst="rect">
            <a:avLst/>
          </a:prstGeom>
        </p:spPr>
      </p:pic>
      <p:pic>
        <p:nvPicPr>
          <p:cNvPr id="115714" name="Picture 2" descr="Carbon dioxide generator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177" y="2924945"/>
            <a:ext cx="5202828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CO</a:t>
            </a:r>
            <a:r>
              <a:rPr lang="el-GR" baseline="-25000" dirty="0" smtClean="0"/>
              <a:t>2</a:t>
            </a:r>
            <a:r>
              <a:rPr lang="el-GR" dirty="0" smtClean="0"/>
              <a:t> </a:t>
            </a:r>
            <a:r>
              <a:rPr lang="en-US" dirty="0" smtClean="0"/>
              <a:t>distribution inside the greenhouse</a:t>
            </a:r>
            <a:endParaRPr lang="el-GR" dirty="0"/>
          </a:p>
        </p:txBody>
      </p:sp>
      <p:pic>
        <p:nvPicPr>
          <p:cNvPr id="5" name="Content Placeholder 4" descr="Εικόνα 6.34. Σωλήνες διανομής CO2 μέσα στο θερμοκήπι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26722"/>
            <a:ext cx="5400600" cy="4050450"/>
          </a:xfrm>
        </p:spPr>
      </p:pic>
      <p:sp>
        <p:nvSpPr>
          <p:cNvPr id="7" name="TextBox 6"/>
          <p:cNvSpPr txBox="1"/>
          <p:nvPr/>
        </p:nvSpPr>
        <p:spPr>
          <a:xfrm>
            <a:off x="107504" y="5157192"/>
            <a:ext cx="8856984" cy="830997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The CO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 </a:t>
            </a:r>
            <a:r>
              <a:rPr lang="en-US" sz="2400" dirty="0" smtClean="0"/>
              <a:t>is distributed to the greenhouse air via perforated plastic tubes.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0801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Artificial lighting to increase photosynthetic assimilation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412776"/>
            <a:ext cx="4464496" cy="3970318"/>
          </a:xfrm>
          <a:prstGeom prst="rect">
            <a:avLst/>
          </a:prstGeom>
          <a:noFill/>
          <a:ln w="19050">
            <a:solidFill>
              <a:srgbClr val="CCCC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HPS</a:t>
            </a:r>
            <a:r>
              <a:rPr lang="el-GR" b="1" dirty="0" smtClean="0"/>
              <a:t>: </a:t>
            </a:r>
            <a:r>
              <a:rPr lang="en-US" b="1" dirty="0" smtClean="0"/>
              <a:t>high</a:t>
            </a:r>
            <a:r>
              <a:rPr lang="el-GR" b="1" dirty="0" smtClean="0"/>
              <a:t>-</a:t>
            </a:r>
            <a:r>
              <a:rPr lang="en-US" b="1" dirty="0" smtClean="0"/>
              <a:t>pressure sodium</a:t>
            </a:r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dirty="0" smtClean="0"/>
          </a:p>
          <a:p>
            <a:r>
              <a:rPr lang="el-GR" b="1" dirty="0" smtClean="0"/>
              <a:t>Υψηλό κόστος εγκατάστασης &amp; λειτουργίας</a:t>
            </a:r>
            <a:endParaRPr lang="el-GR" b="1" dirty="0"/>
          </a:p>
        </p:txBody>
      </p:sp>
      <p:pic>
        <p:nvPicPr>
          <p:cNvPr id="4" name="Picture 3" descr="Εικόνα 6.36. Λαμπτήρας αφομοιωτικού τεχνητού φωτισμο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355975" cy="3312368"/>
          </a:xfrm>
          <a:prstGeom prst="rect">
            <a:avLst/>
          </a:prstGeom>
        </p:spPr>
      </p:pic>
      <p:pic>
        <p:nvPicPr>
          <p:cNvPr id="68610" name="Picture 2" descr="Αποτέλεσμα εικόνας για led greenhouse ligh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4248472" cy="2664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4008" y="1412776"/>
            <a:ext cx="4392488" cy="3416320"/>
          </a:xfrm>
          <a:prstGeom prst="rect">
            <a:avLst/>
          </a:prstGeom>
          <a:noFill/>
          <a:ln w="19050">
            <a:solidFill>
              <a:srgbClr val="CCCC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LED (light emitting diode)</a:t>
            </a:r>
            <a:endParaRPr lang="el-GR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25" y="116632"/>
            <a:ext cx="8924271" cy="1008112"/>
          </a:xfrm>
        </p:spPr>
        <p:txBody>
          <a:bodyPr>
            <a:noAutofit/>
          </a:bodyPr>
          <a:lstStyle/>
          <a:p>
            <a:r>
              <a:rPr lang="en-US" sz="3600" dirty="0"/>
              <a:t>Area and production of </a:t>
            </a:r>
            <a:r>
              <a:rPr lang="en-US" sz="3600" dirty="0" smtClean="0"/>
              <a:t>greenhouse vegetables in Greece (2012)</a:t>
            </a:r>
            <a:endParaRPr lang="el-GR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199128"/>
              </p:ext>
            </p:extLst>
          </p:nvPr>
        </p:nvGraphicFramePr>
        <p:xfrm>
          <a:off x="107501" y="1268760"/>
          <a:ext cx="8928999" cy="546008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59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50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59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9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9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9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59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959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4431">
                <a:tc rowSpan="4"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Crop species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gridSpan="10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Tall greenhouses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2</a:t>
                      </a:r>
                      <a:r>
                        <a:rPr lang="en-US" sz="1200" kern="1200" baseline="30000"/>
                        <a:t>nd</a:t>
                      </a:r>
                      <a:r>
                        <a:rPr lang="en-US" sz="1200" kern="1200"/>
                        <a:t> crop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rowSpan="3"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431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Heated greenhouses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/>
                        <a:t>Unheated greenhouses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Total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(tall greenhouses)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>
                    <a:cell3D prstMaterial="dkEdge">
                      <a:bevel prst="slope"/>
                      <a:lightRig rig="flood" dir="t"/>
                    </a:cell3D>
                  </a:tcPr>
                </a:tc>
                <a:tc rowSpan="2"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33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Glasshouses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Plastic-covered greenhouses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Glasshouses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Plastic-covered greenhouses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33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area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(ha)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prod.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(ton)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area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(ha)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prod.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(ton)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area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(ha)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prod.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(ton)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area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(ha)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prod.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(ton)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area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(ha)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prod.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(ton)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area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(ha)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prod.</a:t>
                      </a:r>
                      <a:endParaRPr lang="el-GR" sz="1200"/>
                    </a:p>
                    <a:p>
                      <a:pPr algn="ctr"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(ton)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Tomato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62.2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203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425.2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165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/>
                        <a:t>23.9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510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393.0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164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161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904.3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219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039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710.9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059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Cucumber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11.5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405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188.3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28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578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/>
                        <a:t>25.4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280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895.5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93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178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120.6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128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441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317.9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38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582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908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Zucchini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15.0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729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240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57.4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137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76.3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147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31.8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866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Eggplant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16.0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968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220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155.8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16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884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175.6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18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128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12.3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754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Pepper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11.9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570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78.9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935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716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626.9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132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725.9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78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353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52.8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411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Bean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62.2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978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7.5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260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104.4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167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176.1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455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125.9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378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Lettuce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1.8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22.4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634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120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115.8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489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143.0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306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237.8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704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Melon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2.1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100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5.2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205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118.0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400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Watermelon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1.6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96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420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14.5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620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22.3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136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685.0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39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150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Strawberry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163.0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927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/>
                        <a:t>1</a:t>
                      </a:r>
                      <a:r>
                        <a:rPr lang="en-US" sz="1200" dirty="0"/>
                        <a:t>,</a:t>
                      </a:r>
                      <a:r>
                        <a:rPr lang="el-GR" sz="1200" dirty="0"/>
                        <a:t>163.0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43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927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431">
                <a:tc>
                  <a:txBody>
                    <a:bodyPr/>
                    <a:lstStyle/>
                    <a:p>
                      <a:pPr fontAlgn="b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Miscellaneous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2.0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16.9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135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1.0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42.1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772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62.1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922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/>
                        <a:t>50.9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005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345">
                <a:tc>
                  <a:txBody>
                    <a:bodyPr/>
                    <a:lstStyle/>
                    <a:p>
                      <a:pPr fontAlgn="b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/>
                        <a:t>Total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93.3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14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388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828.6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80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301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82.1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9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801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4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570.4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397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568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l-GR" sz="1200" b="1" dirty="0">
                          <a:solidFill>
                            <a:srgbClr val="FF0000"/>
                          </a:solidFill>
                        </a:rPr>
                        <a:t>574.3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/>
                        <a:t>502</a:t>
                      </a:r>
                      <a:r>
                        <a:rPr lang="en-US" sz="1200"/>
                        <a:t>,</a:t>
                      </a:r>
                      <a:r>
                        <a:rPr lang="el-GR" sz="1200"/>
                        <a:t>058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l-GR" sz="1200" b="1" dirty="0" smtClean="0">
                          <a:solidFill>
                            <a:srgbClr val="FF0000"/>
                          </a:solidFill>
                        </a:rPr>
                        <a:t>345.2</a:t>
                      </a:r>
                      <a:endParaRPr lang="el-GR" sz="12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/>
                        <a:t>171</a:t>
                      </a:r>
                      <a:r>
                        <a:rPr lang="en-US" sz="1200" dirty="0"/>
                        <a:t>,</a:t>
                      </a:r>
                      <a:r>
                        <a:rPr lang="el-GR" sz="1200" dirty="0"/>
                        <a:t>368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2041" marR="24513" marT="24513" marB="24513" anchor="b">
                    <a:cell3D prstMaterial="dkEdge">
                      <a:bevel prst="slop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smtClean="0"/>
              <a:t>Types of greenhouses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TextBox 4"/>
          <p:cNvSpPr txBox="1"/>
          <p:nvPr/>
        </p:nvSpPr>
        <p:spPr>
          <a:xfrm>
            <a:off x="4644008" y="5373216"/>
            <a:ext cx="4032448" cy="923330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Modern greenhouse combined with hydroponics, resulting in high yields, which requires a high investment.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373216"/>
            <a:ext cx="4032448" cy="923330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Simple construction: Low cost resulting in low yield. Very common GH type in Mediterranean countries.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68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Construction characteristics of greenhouses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64488" cy="4925144"/>
          </a:xfrm>
        </p:spPr>
        <p:txBody>
          <a:bodyPr>
            <a:noAutofit/>
          </a:bodyPr>
          <a:lstStyle/>
          <a:p>
            <a:r>
              <a:rPr lang="en-US" sz="2800" dirty="0" smtClean="0"/>
              <a:t>Greenhouse shape</a:t>
            </a:r>
            <a:endParaRPr lang="el-GR" sz="2800" dirty="0"/>
          </a:p>
          <a:p>
            <a:endParaRPr lang="el-GR" sz="1400" dirty="0"/>
          </a:p>
          <a:p>
            <a:r>
              <a:rPr lang="en-US" sz="2800" dirty="0" smtClean="0"/>
              <a:t>Greenhouse width</a:t>
            </a:r>
            <a:endParaRPr lang="el-GR" sz="2800" dirty="0"/>
          </a:p>
          <a:p>
            <a:endParaRPr lang="el-GR" sz="1400" dirty="0"/>
          </a:p>
          <a:p>
            <a:r>
              <a:rPr lang="en-US" sz="2800" dirty="0" smtClean="0"/>
              <a:t>Greenhouse height</a:t>
            </a:r>
            <a:endParaRPr lang="el-GR" sz="2800" dirty="0"/>
          </a:p>
          <a:p>
            <a:endParaRPr lang="el-GR" sz="1400" dirty="0"/>
          </a:p>
          <a:p>
            <a:r>
              <a:rPr lang="en-US" sz="2800" dirty="0" smtClean="0"/>
              <a:t>Greenhouse structure</a:t>
            </a:r>
            <a:endParaRPr lang="el-GR" sz="2800" dirty="0"/>
          </a:p>
          <a:p>
            <a:endParaRPr lang="el-GR" sz="1400" dirty="0"/>
          </a:p>
          <a:p>
            <a:r>
              <a:rPr lang="en-US" sz="2800" dirty="0" smtClean="0"/>
              <a:t>Greenhouse covering materials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Greenhouse shapes</a:t>
            </a:r>
            <a:endParaRPr lang="el-GR" dirty="0"/>
          </a:p>
        </p:txBody>
      </p:sp>
      <p:pic>
        <p:nvPicPr>
          <p:cNvPr id="7" name="Content Placeholder 6" descr="Fig-6.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640" y="1412776"/>
            <a:ext cx="2637640" cy="1872208"/>
          </a:xfrm>
        </p:spPr>
      </p:pic>
      <p:pic>
        <p:nvPicPr>
          <p:cNvPr id="8" name="Picture 7" descr="Fig-6.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1" y="1378824"/>
            <a:ext cx="2592287" cy="1906160"/>
          </a:xfrm>
          <a:prstGeom prst="rect">
            <a:avLst/>
          </a:prstGeom>
        </p:spPr>
      </p:pic>
      <p:pic>
        <p:nvPicPr>
          <p:cNvPr id="9" name="Picture 8" descr="Fig-6.2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8392" y="1340768"/>
            <a:ext cx="2690072" cy="1872208"/>
          </a:xfrm>
          <a:prstGeom prst="rect">
            <a:avLst/>
          </a:prstGeom>
        </p:spPr>
      </p:pic>
      <p:pic>
        <p:nvPicPr>
          <p:cNvPr id="10" name="Picture 9" descr="Fig-6.2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404" y="4208824"/>
            <a:ext cx="2633404" cy="1956480"/>
          </a:xfrm>
          <a:prstGeom prst="rect">
            <a:avLst/>
          </a:prstGeom>
        </p:spPr>
      </p:pic>
      <p:pic>
        <p:nvPicPr>
          <p:cNvPr id="11" name="Picture 10" descr="Fig-6.2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6691" y="4293097"/>
            <a:ext cx="2671453" cy="1944215"/>
          </a:xfrm>
          <a:prstGeom prst="rect">
            <a:avLst/>
          </a:prstGeom>
        </p:spPr>
      </p:pic>
      <p:pic>
        <p:nvPicPr>
          <p:cNvPr id="13" name="Picture 12" descr="Fig-6.2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221088"/>
            <a:ext cx="2574497" cy="20162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484784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56" y="1484784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1556792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536" y="4355812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9872" y="4365104"/>
            <a:ext cx="288032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28184" y="4355812"/>
            <a:ext cx="432048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στ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12" y="3212976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Round</a:t>
            </a:r>
            <a:r>
              <a:rPr lang="de-DE" dirty="0" smtClean="0"/>
              <a:t> </a:t>
            </a:r>
            <a:r>
              <a:rPr lang="de-DE" dirty="0" err="1" smtClean="0"/>
              <a:t>arched</a:t>
            </a:r>
            <a:r>
              <a:rPr lang="de-DE" dirty="0" smtClean="0"/>
              <a:t> tunnel</a:t>
            </a:r>
            <a:endParaRPr lang="el-GR" dirty="0"/>
          </a:p>
        </p:txBody>
      </p:sp>
      <p:sp>
        <p:nvSpPr>
          <p:cNvPr id="21" name="TextBox 20"/>
          <p:cNvSpPr txBox="1"/>
          <p:nvPr/>
        </p:nvSpPr>
        <p:spPr>
          <a:xfrm>
            <a:off x="3059832" y="3212976"/>
            <a:ext cx="2664296" cy="64633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Round arch with vertical side wall</a:t>
            </a:r>
            <a:endParaRPr lang="el-GR" dirty="0"/>
          </a:p>
        </p:txBody>
      </p:sp>
      <p:sp>
        <p:nvSpPr>
          <p:cNvPr id="22" name="TextBox 21"/>
          <p:cNvSpPr txBox="1"/>
          <p:nvPr/>
        </p:nvSpPr>
        <p:spPr>
          <a:xfrm>
            <a:off x="6084168" y="3212976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Saddle</a:t>
            </a:r>
            <a:r>
              <a:rPr lang="de-DE" dirty="0" smtClean="0"/>
              <a:t> </a:t>
            </a:r>
            <a:r>
              <a:rPr lang="de-DE" dirty="0" err="1" smtClean="0"/>
              <a:t>roof</a:t>
            </a:r>
            <a:endParaRPr lang="el-GR" dirty="0"/>
          </a:p>
        </p:txBody>
      </p:sp>
      <p:sp>
        <p:nvSpPr>
          <p:cNvPr id="23" name="TextBox 22"/>
          <p:cNvSpPr txBox="1"/>
          <p:nvPr/>
        </p:nvSpPr>
        <p:spPr>
          <a:xfrm>
            <a:off x="179512" y="6165304"/>
            <a:ext cx="26642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Shed</a:t>
            </a:r>
            <a:r>
              <a:rPr lang="de-DE" dirty="0" smtClean="0"/>
              <a:t> </a:t>
            </a:r>
            <a:r>
              <a:rPr lang="de-DE" dirty="0" err="1" smtClean="0"/>
              <a:t>roof</a:t>
            </a:r>
            <a:endParaRPr lang="el-GR" dirty="0"/>
          </a:p>
        </p:txBody>
      </p:sp>
      <p:sp>
        <p:nvSpPr>
          <p:cNvPr id="24" name="TextBox 23"/>
          <p:cNvSpPr txBox="1"/>
          <p:nvPr/>
        </p:nvSpPr>
        <p:spPr>
          <a:xfrm>
            <a:off x="3275856" y="6093296"/>
            <a:ext cx="2664296" cy="64633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Pointed arch with sloping side wall</a:t>
            </a:r>
            <a:endParaRPr lang="el-GR" dirty="0"/>
          </a:p>
        </p:txBody>
      </p:sp>
      <p:sp>
        <p:nvSpPr>
          <p:cNvPr id="25" name="TextBox 24"/>
          <p:cNvSpPr txBox="1"/>
          <p:nvPr/>
        </p:nvSpPr>
        <p:spPr>
          <a:xfrm>
            <a:off x="6156176" y="6093296"/>
            <a:ext cx="2736304" cy="646331"/>
          </a:xfrm>
          <a:prstGeom prst="rect">
            <a:avLst/>
          </a:prstGeom>
          <a:solidFill>
            <a:srgbClr val="EAEAEA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dirty="0" smtClean="0"/>
              <a:t>Pointed arch with vertical side </a:t>
            </a:r>
            <a:r>
              <a:rPr lang="de-DE" dirty="0" smtClean="0"/>
              <a:t>wall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43204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Structure of a greenhouse</a:t>
            </a:r>
            <a:endParaRPr lang="en-US" sz="2800" dirty="0"/>
          </a:p>
        </p:txBody>
      </p:sp>
      <p:pic>
        <p:nvPicPr>
          <p:cNvPr id="6" name="Picture 5" descr="BKM-Θερμοκήπιο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003" y="620688"/>
            <a:ext cx="855799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1622</Words>
  <Application>Microsoft Office PowerPoint</Application>
  <PresentationFormat>On-screen Show (4:3)</PresentationFormat>
  <Paragraphs>469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Office Theme</vt:lpstr>
      <vt:lpstr>VEGETABLE PRODUCTION IN GREENHOUSES</vt:lpstr>
      <vt:lpstr>Greenhouse</vt:lpstr>
      <vt:lpstr>Greenhouse effect owing to the closed construction. I. Selective transmittance of the covering material   </vt:lpstr>
      <vt:lpstr>Greenhouse effect owing to the closed construction. II. Obstruction of air exchange</vt:lpstr>
      <vt:lpstr>Area and production of greenhouse vegetables in Greece (2012)</vt:lpstr>
      <vt:lpstr>Types of greenhouses</vt:lpstr>
      <vt:lpstr>Construction characteristics of greenhouses</vt:lpstr>
      <vt:lpstr>Greenhouse shapes</vt:lpstr>
      <vt:lpstr>Structure of a greenhouse</vt:lpstr>
      <vt:lpstr>PowerPoint Presentation</vt:lpstr>
      <vt:lpstr>Round arched tunnel</vt:lpstr>
      <vt:lpstr>Round arch with vertical side wall</vt:lpstr>
      <vt:lpstr>Saddle roof with one roof per construction unit (wide-span type)</vt:lpstr>
      <vt:lpstr>Saddle roof with two roofs per construction unit (Venlo type)</vt:lpstr>
      <vt:lpstr>Pointed-arched (gothic-arched) structures with sloping side wall</vt:lpstr>
      <vt:lpstr>Pointed arched (gothic-arched) with vertical side walls</vt:lpstr>
      <vt:lpstr>Greenhouse height</vt:lpstr>
      <vt:lpstr>Greenhouse orientation</vt:lpstr>
      <vt:lpstr>Structure material</vt:lpstr>
      <vt:lpstr>Greenhouse covering materials</vt:lpstr>
      <vt:lpstr>Special types of plastic covering sheets</vt:lpstr>
      <vt:lpstr>Increase of light transmittance by using anti-drop films</vt:lpstr>
      <vt:lpstr>Greenhouse equipment</vt:lpstr>
      <vt:lpstr>Natural ventilation by opening ventilators at side walls, gables ridge or roof area</vt:lpstr>
      <vt:lpstr>Forced ventilation by fans</vt:lpstr>
      <vt:lpstr>Insect-proof screens</vt:lpstr>
      <vt:lpstr>Impact of insect proof screens on greenhouse ventilation</vt:lpstr>
      <vt:lpstr>Heating and energy saving systems</vt:lpstr>
      <vt:lpstr>Energy source for heating</vt:lpstr>
      <vt:lpstr>Heating systems</vt:lpstr>
      <vt:lpstr>Heat distribution systems</vt:lpstr>
      <vt:lpstr>Thermal screens</vt:lpstr>
      <vt:lpstr>Installation of thermal screens</vt:lpstr>
      <vt:lpstr>Shading systems</vt:lpstr>
      <vt:lpstr>Shading by whitening</vt:lpstr>
      <vt:lpstr>Shading screens</vt:lpstr>
      <vt:lpstr>Cooling systems</vt:lpstr>
      <vt:lpstr>Cooling systems</vt:lpstr>
      <vt:lpstr>Negative versus positive pressure fan and pad systems</vt:lpstr>
      <vt:lpstr>Installation of fans and pads in large greenhouse units</vt:lpstr>
      <vt:lpstr>CO2 enrichment systems</vt:lpstr>
      <vt:lpstr>CO2 distribution inside the greenhouse</vt:lpstr>
      <vt:lpstr>Artificial lighting to increase photosynthetic assimilation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ΚΑΛΛΙΕΡΓΕΙA ΚΗΠΕΥΤΙΚΩΝ ΣΤΟ ΘΕΡΜΟΚΗΠΙΟ</dc:title>
  <dc:creator>Home</dc:creator>
  <cp:lastModifiedBy>Windows User</cp:lastModifiedBy>
  <cp:revision>34</cp:revision>
  <dcterms:created xsi:type="dcterms:W3CDTF">2016-11-15T20:37:03Z</dcterms:created>
  <dcterms:modified xsi:type="dcterms:W3CDTF">2020-04-27T07:15:00Z</dcterms:modified>
</cp:coreProperties>
</file>