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9"/>
  </p:notesMasterIdLst>
  <p:sldIdLst>
    <p:sldId id="257" r:id="rId4"/>
    <p:sldId id="258" r:id="rId5"/>
    <p:sldId id="270" r:id="rId6"/>
    <p:sldId id="271" r:id="rId7"/>
    <p:sldId id="272" r:id="rId8"/>
    <p:sldId id="274" r:id="rId9"/>
    <p:sldId id="285" r:id="rId10"/>
    <p:sldId id="265" r:id="rId11"/>
    <p:sldId id="286" r:id="rId12"/>
    <p:sldId id="273" r:id="rId13"/>
    <p:sldId id="266" r:id="rId14"/>
    <p:sldId id="288" r:id="rId15"/>
    <p:sldId id="294" r:id="rId16"/>
    <p:sldId id="287" r:id="rId17"/>
    <p:sldId id="290" r:id="rId18"/>
    <p:sldId id="291" r:id="rId19"/>
    <p:sldId id="292" r:id="rId20"/>
    <p:sldId id="267" r:id="rId21"/>
    <p:sldId id="289" r:id="rId22"/>
    <p:sldId id="293" r:id="rId23"/>
    <p:sldId id="256" r:id="rId24"/>
    <p:sldId id="260" r:id="rId25"/>
    <p:sldId id="261" r:id="rId26"/>
    <p:sldId id="262" r:id="rId27"/>
    <p:sldId id="284" r:id="rId28"/>
    <p:sldId id="263" r:id="rId29"/>
    <p:sldId id="264" r:id="rId30"/>
    <p:sldId id="275" r:id="rId31"/>
    <p:sldId id="276" r:id="rId32"/>
    <p:sldId id="277" r:id="rId33"/>
    <p:sldId id="282" r:id="rId34"/>
    <p:sldId id="278" r:id="rId35"/>
    <p:sldId id="279" r:id="rId36"/>
    <p:sldId id="280" r:id="rId37"/>
    <p:sldId id="281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>
        <p:scale>
          <a:sx n="35" d="100"/>
          <a:sy n="35" d="100"/>
        </p:scale>
        <p:origin x="-3768" y="-18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B7240-D01B-4D20-80E6-A62BDA93CE7D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79EF20-485A-455F-B148-518FC2242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92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646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130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579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E1879-EC14-4C26-B699-41E64B4A556D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30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EB009-076F-49BC-B1B1-96FD32B957C1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24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D6FEC-8731-4F44-8F37-88CE33F692A9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6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6C67C-703B-4B0C-A4DD-FBD2AE6DE481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976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EB718-5CF4-40FB-89AB-64C6A4D63252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89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51FE5-5697-4C85-82B3-DAADC43A6A84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706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00113-A69D-4174-BB1A-1A87CC4F9822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43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7685-2C1E-4C02-B625-00672BB1D7DD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38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51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D5B7A-7CAE-44D3-BB2C-5A5CFB0567B0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6914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C42D6-47DF-4E77-B710-3E528B4E9087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0106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E1C69-642E-47B8-8172-670FB128C026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7639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E1879-EC14-4C26-B699-41E64B4A556D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691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EB009-076F-49BC-B1B1-96FD32B957C1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367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9D6FEC-8731-4F44-8F37-88CE33F692A9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066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6C67C-703B-4B0C-A4DD-FBD2AE6DE481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008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EB718-5CF4-40FB-89AB-64C6A4D63252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101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51FE5-5697-4C85-82B3-DAADC43A6A84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38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00113-A69D-4174-BB1A-1A87CC4F9822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5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61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07685-2C1E-4C02-B625-00672BB1D7DD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2771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CD5B7A-7CAE-44D3-BB2C-5A5CFB0567B0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6270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C42D6-47DF-4E77-B710-3E528B4E9087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880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E1C69-642E-47B8-8172-670FB128C026}" type="slidenum">
              <a:rPr lang="it-IT" altLang="it-IT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892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31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4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70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1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249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62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73977-5758-4381-9FE7-F85B30135FAF}" type="datetimeFigureOut">
              <a:rPr lang="en-US" smtClean="0"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67BAE-B27B-433C-B7FC-21253B51D8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710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Click to edit Master text styles</a:t>
            </a:r>
          </a:p>
          <a:p>
            <a:pPr lvl="1"/>
            <a:r>
              <a:rPr lang="it-IT" altLang="it-IT" smtClean="0"/>
              <a:t>Second level</a:t>
            </a:r>
          </a:p>
          <a:p>
            <a:pPr lvl="2"/>
            <a:r>
              <a:rPr lang="it-IT" altLang="it-IT" smtClean="0"/>
              <a:t>Third level</a:t>
            </a:r>
          </a:p>
          <a:p>
            <a:pPr lvl="3"/>
            <a:r>
              <a:rPr lang="it-IT" altLang="it-IT" smtClean="0"/>
              <a:t>Fourth level</a:t>
            </a:r>
          </a:p>
          <a:p>
            <a:pPr lvl="4"/>
            <a:r>
              <a:rPr lang="it-IT" altLang="it-IT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293B0AF-6022-4D00-BAC8-F0AE73B6098B}" type="slidenum">
              <a:rPr lang="it-IT" altLang="it-IT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453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Click to edit Master text styles</a:t>
            </a:r>
          </a:p>
          <a:p>
            <a:pPr lvl="1"/>
            <a:r>
              <a:rPr lang="it-IT" altLang="it-IT" smtClean="0"/>
              <a:t>Second level</a:t>
            </a:r>
          </a:p>
          <a:p>
            <a:pPr lvl="2"/>
            <a:r>
              <a:rPr lang="it-IT" altLang="it-IT" smtClean="0"/>
              <a:t>Third level</a:t>
            </a:r>
          </a:p>
          <a:p>
            <a:pPr lvl="3"/>
            <a:r>
              <a:rPr lang="it-IT" altLang="it-IT" smtClean="0"/>
              <a:t>Fourth level</a:t>
            </a:r>
          </a:p>
          <a:p>
            <a:pPr lvl="4"/>
            <a:r>
              <a:rPr lang="it-IT" altLang="it-IT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293B0AF-6022-4D00-BAC8-F0AE73B6098B}" type="slidenum">
              <a:rPr lang="it-IT" altLang="it-IT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34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%082121.jpg%20%20%20%20%20%20%20%20%20%20%20%20%20%20%20%20%20%20%20%20%20%20%20%20%20%20%20%20%20%20%20%20%20%20%20%20%20%20%20%20%20%20%20%20%20%20%20%20%20%20%20%20%20%20%20000356F4%0cMacintosh%20HD%20%20%20%20%20%20%20%20%20%20%20%20%20%20%20%20%20%20%20ABA78158: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09600" y="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/>
            <a:r>
              <a:rPr lang="en-US" altLang="it-IT" sz="4400">
                <a:solidFill>
                  <a:schemeClr val="tx2"/>
                </a:solidFill>
              </a:rPr>
              <a:t>   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33400" y="1066800"/>
            <a:ext cx="8153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endParaRPr lang="en-US" altLang="it-IT" sz="3200"/>
          </a:p>
          <a:p>
            <a:pPr marL="342900" indent="-342900" eaLnBrk="1" hangingPunct="1">
              <a:spcBef>
                <a:spcPct val="20000"/>
              </a:spcBef>
            </a:pPr>
            <a:r>
              <a:rPr lang="en-US" altLang="it-IT" sz="3200"/>
              <a:t>	</a:t>
            </a:r>
          </a:p>
        </p:txBody>
      </p:sp>
      <p:pic>
        <p:nvPicPr>
          <p:cNvPr id="5124" name="Picture 4" descr="2121.jpg                                                       000356F4Macintosh HD                   ABA78158:"/>
          <p:cNvPicPr preferRelativeResize="0"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09800"/>
            <a:ext cx="8150225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0" y="4195"/>
            <a:ext cx="914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l-GR" altLang="it-IT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Προαγωγέας</a:t>
            </a:r>
            <a:r>
              <a:rPr lang="el-GR" altLang="it-IT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</a:t>
            </a:r>
            <a:r>
              <a:rPr lang="el-GR" altLang="it-IT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Γονιδίου</a:t>
            </a:r>
            <a:endParaRPr lang="en-GB" altLang="it-IT" sz="32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098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/>
        </p:nvSpPr>
        <p:spPr bwMode="auto">
          <a:xfrm>
            <a:off x="623094" y="234950"/>
            <a:ext cx="74390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n-AU">
                <a:latin typeface="Calibri" pitchFamily="34" charset="0"/>
                <a:cs typeface="Calibri" pitchFamily="34" charset="0"/>
              </a:rPr>
              <a:t>High-Throughput</a:t>
            </a:r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1702594" y="4848225"/>
            <a:ext cx="681831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176213" indent="-176213"/>
            <a:r>
              <a:rPr lang="en-AU" sz="20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Colour intensity for each well depends on:</a:t>
            </a:r>
          </a:p>
          <a:p>
            <a:pPr marL="803275" lvl="1" indent="-268288"/>
            <a:r>
              <a:rPr lang="en-AU" sz="18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Transformation efficiency</a:t>
            </a:r>
          </a:p>
          <a:p>
            <a:pPr marL="803275" lvl="1" indent="-268288"/>
            <a:r>
              <a:rPr lang="en-AU" sz="18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Concentration of sample</a:t>
            </a:r>
          </a:p>
          <a:p>
            <a:pPr marL="803275" lvl="1" indent="-268288"/>
            <a:r>
              <a:rPr lang="en-AU" sz="18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Time of incubation</a:t>
            </a:r>
          </a:p>
          <a:p>
            <a:pPr marL="176213" indent="-176213"/>
            <a:r>
              <a:rPr lang="en-AU" sz="20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Standardised to internal control (GUS)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494" y="1462460"/>
            <a:ext cx="3486150" cy="261461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5"/>
          <p:cNvSpPr>
            <a:spLocks/>
          </p:cNvSpPr>
          <p:nvPr/>
        </p:nvSpPr>
        <p:spPr bwMode="auto">
          <a:xfrm rot="16200000">
            <a:off x="3248025" y="794916"/>
            <a:ext cx="46038" cy="1016000"/>
          </a:xfrm>
          <a:prstGeom prst="rightBracket">
            <a:avLst>
              <a:gd name="adj" fmla="val 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AutoShape 8"/>
          <p:cNvSpPr>
            <a:spLocks/>
          </p:cNvSpPr>
          <p:nvPr/>
        </p:nvSpPr>
        <p:spPr bwMode="auto">
          <a:xfrm rot="16200000">
            <a:off x="5418932" y="836985"/>
            <a:ext cx="46037" cy="935037"/>
          </a:xfrm>
          <a:prstGeom prst="rightBracket">
            <a:avLst>
              <a:gd name="adj" fmla="val 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 rot="16200000">
            <a:off x="4349751" y="826666"/>
            <a:ext cx="42862" cy="952500"/>
          </a:xfrm>
          <a:prstGeom prst="rightBracket">
            <a:avLst>
              <a:gd name="adj" fmla="val 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AutoShape 12"/>
          <p:cNvSpPr>
            <a:spLocks/>
          </p:cNvSpPr>
          <p:nvPr/>
        </p:nvSpPr>
        <p:spPr bwMode="auto">
          <a:xfrm rot="10800000">
            <a:off x="2497932" y="2776910"/>
            <a:ext cx="46037" cy="1016000"/>
          </a:xfrm>
          <a:prstGeom prst="rightBracket">
            <a:avLst>
              <a:gd name="adj" fmla="val 8265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AutoShape 13"/>
          <p:cNvSpPr>
            <a:spLocks/>
          </p:cNvSpPr>
          <p:nvPr/>
        </p:nvSpPr>
        <p:spPr bwMode="auto">
          <a:xfrm rot="10800000">
            <a:off x="2489994" y="1648197"/>
            <a:ext cx="46038" cy="1016000"/>
          </a:xfrm>
          <a:prstGeom prst="rightBracket">
            <a:avLst>
              <a:gd name="adj" fmla="val 82656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1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6200" y="0"/>
            <a:ext cx="6248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t-IT" sz="44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Luciferase:</a:t>
            </a:r>
            <a:endParaRPr lang="en-US" altLang="it-IT" sz="36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04800" y="1600200"/>
            <a:ext cx="8534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it-IT" altLang="it-IT" sz="24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1873250"/>
            <a:ext cx="8610600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Times" charset="0"/>
              <a:buChar char="•"/>
              <a:tabLst>
                <a:tab pos="65088" algn="l"/>
              </a:tabLst>
            </a:pP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Firefly (</a:t>
            </a:r>
            <a:r>
              <a:rPr lang="en-US" altLang="it-IT" sz="2400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Photinus</a:t>
            </a:r>
            <a:r>
              <a:rPr lang="en-US" altLang="it-IT" sz="2400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it-IT" sz="2400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pyralis</a:t>
            </a:r>
            <a:r>
              <a:rPr lang="en-US" altLang="it-IT" sz="2400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luciferase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Times" charset="0"/>
              <a:buChar char="•"/>
              <a:tabLst>
                <a:tab pos="65088" algn="l"/>
              </a:tabLst>
            </a:pP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Sea pansy (</a:t>
            </a:r>
            <a:r>
              <a:rPr lang="en-US" altLang="it-IT" sz="2400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Renilla</a:t>
            </a:r>
            <a:r>
              <a:rPr lang="en-US" altLang="it-IT" sz="2400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it-IT" sz="2400" i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reniformis</a:t>
            </a: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luciferase</a:t>
            </a:r>
            <a:endParaRPr lang="en-US" altLang="it-IT" sz="24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Times" charset="0"/>
              <a:buChar char="•"/>
              <a:tabLst>
                <a:tab pos="65088" algn="l"/>
              </a:tabLst>
            </a:pP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Firefly luciferase produces light by ATP-dependent 		oxidation</a:t>
            </a: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2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2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2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2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lvl="1"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75000"/>
              <a:buFont typeface="Wingdings" pitchFamily="2" charset="2"/>
              <a:buNone/>
              <a:tabLst>
                <a:tab pos="65088" algn="l"/>
              </a:tabLst>
            </a:pP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  <a:sym typeface="Symbol" pitchFamily="18" charset="2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Times" charset="0"/>
              <a:buChar char="•"/>
              <a:tabLst>
                <a:tab pos="65088" algn="l"/>
              </a:tabLst>
            </a:pP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Bioluminescence or light emission is determined by a 		</a:t>
            </a:r>
            <a:r>
              <a:rPr lang="en-US" altLang="it-IT" sz="2400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luminometer</a:t>
            </a: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6794500" cy="219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7253288" y="1355725"/>
            <a:ext cx="19161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 i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Photinus pyralis 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419600" y="1295400"/>
            <a:ext cx="2035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 i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Renilla reniformis</a:t>
            </a:r>
          </a:p>
        </p:txBody>
      </p:sp>
      <p:pic>
        <p:nvPicPr>
          <p:cNvPr id="14344" name="Picture 8" descr="ST361AN.GIF (12553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19900" y="3619500"/>
            <a:ext cx="2514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AutoShape 9" descr="Z"/>
          <p:cNvSpPr>
            <a:spLocks noChangeAspect="1" noChangeArrowheads="1"/>
          </p:cNvSpPr>
          <p:nvPr/>
        </p:nvSpPr>
        <p:spPr bwMode="auto">
          <a:xfrm>
            <a:off x="3271838" y="2547938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46" name="Picture 10" descr="ANd9GcQZFemVQG9jxe6hQAtFKrgN1K1FDOSmIFAPW7hAd4_bdNjJVaWX5hY5wuD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20669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1" descr="ANd9GcTXqYKFAlEcrSFYEg3MX5AZgqEGDXLKUakE9itt-tNjJrVbe3vMV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167640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74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873250"/>
            <a:ext cx="8610600" cy="467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r>
              <a:rPr lang="en-US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GFP (Green fluorescent protein) refers to the protein first isolated from the jellyfish </a:t>
            </a:r>
            <a:r>
              <a:rPr lang="en-US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Aequorea</a:t>
            </a:r>
            <a:r>
              <a:rPr lang="en-US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victoria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tabLst>
                <a:tab pos="65088" algn="l"/>
              </a:tabLst>
            </a:pPr>
            <a:endParaRPr lang="en-US" altLang="it-IT" sz="24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r>
              <a:rPr lang="en-US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GFP is a protein which exhibits green fluorescence when exposed to blue light (UV)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endParaRPr lang="en-US" altLang="it-IT" sz="24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r>
              <a:rPr lang="en-US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protein is composed of 238 amino acids (26.9 </a:t>
            </a:r>
            <a:r>
              <a:rPr lang="en-US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kDA</a:t>
            </a:r>
            <a:r>
              <a:rPr lang="en-US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endParaRPr lang="en-US" altLang="it-IT" sz="24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Wingdings" pitchFamily="2" charset="2"/>
              <a:buChar char="q"/>
              <a:tabLst>
                <a:tab pos="65088" algn="l"/>
              </a:tabLst>
            </a:pPr>
            <a:r>
              <a:rPr lang="en-US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Chromophore</a:t>
            </a:r>
            <a:r>
              <a:rPr lang="en-GB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: Cyclic </a:t>
            </a:r>
            <a:r>
              <a:rPr lang="en-GB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tripeptide</a:t>
            </a:r>
            <a:r>
              <a:rPr lang="en-GB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derived from </a:t>
            </a:r>
            <a:r>
              <a:rPr lang="en-GB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Ser</a:t>
            </a:r>
            <a:r>
              <a:rPr lang="en-GB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(65)-Tyr(66)-</a:t>
            </a:r>
            <a:r>
              <a:rPr lang="en-GB" altLang="it-IT" sz="2400" i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Gly</a:t>
            </a:r>
            <a:r>
              <a:rPr lang="en-GB" altLang="it-IT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(67)</a:t>
            </a:r>
            <a:endParaRPr lang="en-US" altLang="it-IT" sz="24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40000"/>
              <a:buFont typeface="Times" charset="0"/>
              <a:buChar char="•"/>
              <a:tabLst>
                <a:tab pos="65088" algn="l"/>
              </a:tabLst>
            </a:pP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26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pic>
        <p:nvPicPr>
          <p:cNvPr id="66562" name="Picture 2" descr="E:\DSC010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9" y="1124744"/>
            <a:ext cx="3974377" cy="298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E:\DSC010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54741"/>
            <a:ext cx="3542329" cy="265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E:\DSC010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6" r="25489"/>
          <a:stretch/>
        </p:blipFill>
        <p:spPr bwMode="auto">
          <a:xfrm>
            <a:off x="5148064" y="1344670"/>
            <a:ext cx="3775225" cy="265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29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38200" y="728663"/>
            <a:ext cx="7620000" cy="36512"/>
          </a:xfrm>
          <a:prstGeom prst="rect">
            <a:avLst/>
          </a:prstGeom>
          <a:gradFill rotWithShape="0">
            <a:gsLst>
              <a:gs pos="0">
                <a:srgbClr val="000099"/>
              </a:gs>
              <a:gs pos="100000">
                <a:srgbClr val="66CC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19250" y="444500"/>
            <a:ext cx="69151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15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Illuminating Biology: </a:t>
            </a:r>
            <a:r>
              <a:rPr lang="en-GB" altLang="en-US" sz="15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Green Fluorescent Protein (GFP)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"/>
          <a:stretch>
            <a:fillRect/>
          </a:stretch>
        </p:blipFill>
        <p:spPr bwMode="auto">
          <a:xfrm>
            <a:off x="1116013" y="2289175"/>
            <a:ext cx="7272337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2"/>
          <a:stretch>
            <a:fillRect/>
          </a:stretch>
        </p:blipFill>
        <p:spPr bwMode="auto">
          <a:xfrm>
            <a:off x="900113" y="908050"/>
            <a:ext cx="74168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18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upload.wikimedia.org/wikipedia/commons/thumb/7/77/174-GFPLikeProteins_GFP-like_Proteins.tif/lossy-page1-800px-174-GFPLikeProteins_GFP-like_Proteins.ti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3"/>
            <a:ext cx="4536504" cy="513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sp>
        <p:nvSpPr>
          <p:cNvPr id="4" name="Rectangle 3"/>
          <p:cNvSpPr/>
          <p:nvPr/>
        </p:nvSpPr>
        <p:spPr>
          <a:xfrm>
            <a:off x="6156176" y="1988840"/>
            <a:ext cx="2794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palette of variants of GFP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 err="1" smtClean="0">
                <a:solidFill>
                  <a:schemeClr val="bg1"/>
                </a:solidFill>
              </a:rPr>
              <a:t>DsRed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0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pic>
        <p:nvPicPr>
          <p:cNvPr id="63490" name="Picture 2" descr="https://upload.wikimedia.org/wikipedia/commons/thumb/7/7b/FPbeachTsien.jpg/200px-FPbeachTsi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917" y="1916832"/>
            <a:ext cx="443125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156176" y="1988840"/>
            <a:ext cx="2794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palette of variants of GFP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 err="1" smtClean="0">
                <a:solidFill>
                  <a:schemeClr val="bg1"/>
                </a:solidFill>
              </a:rPr>
              <a:t>DsRed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3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066800" y="1322388"/>
            <a:ext cx="1447800" cy="2286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514600" y="1322388"/>
            <a:ext cx="1447800" cy="228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962400" y="1322388"/>
            <a:ext cx="1447800" cy="228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270125" y="381000"/>
            <a:ext cx="1385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Gene A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990600" y="1679575"/>
            <a:ext cx="1470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>
                <a:solidFill>
                  <a:srgbClr val="FF0000"/>
                </a:solidFill>
                <a:latin typeface="Arial Black" pitchFamily="34" charset="0"/>
              </a:rPr>
              <a:t>Promoter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743200" y="1687513"/>
            <a:ext cx="2105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>
                <a:solidFill>
                  <a:srgbClr val="BBE0E3"/>
                </a:solidFill>
                <a:latin typeface="Arial Black" pitchFamily="34" charset="0"/>
              </a:rPr>
              <a:t>Coding region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609600" y="4191000"/>
            <a:ext cx="1447800" cy="2286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3505200" y="4191000"/>
            <a:ext cx="1447800" cy="228600"/>
          </a:xfrm>
          <a:prstGeom prst="rect">
            <a:avLst/>
          </a:prstGeom>
          <a:solidFill>
            <a:srgbClr val="00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2057400" y="4191000"/>
            <a:ext cx="1447800" cy="228600"/>
          </a:xfrm>
          <a:prstGeom prst="rect">
            <a:avLst/>
          </a:prstGeom>
          <a:solidFill>
            <a:srgbClr val="00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381000" y="3352800"/>
            <a:ext cx="4938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GFP-reporter gene construct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381000" y="4495800"/>
            <a:ext cx="17351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000000"/>
                </a:solidFill>
                <a:latin typeface="Arial Black" pitchFamily="34" charset="0"/>
              </a:rPr>
              <a:t>  </a:t>
            </a:r>
            <a:r>
              <a:rPr lang="en-US" altLang="it-IT" sz="2000">
                <a:solidFill>
                  <a:srgbClr val="FF0000"/>
                </a:solidFill>
                <a:latin typeface="Arial Black" pitchFamily="34" charset="0"/>
              </a:rPr>
              <a:t>Promoter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>
                <a:solidFill>
                  <a:srgbClr val="FF0000"/>
                </a:solidFill>
                <a:latin typeface="Arial Black" pitchFamily="34" charset="0"/>
              </a:rPr>
              <a:t> for Gene A</a:t>
            </a:r>
          </a:p>
        </p:txBody>
      </p:sp>
      <p:sp>
        <p:nvSpPr>
          <p:cNvPr id="98317" name="Text Box 13"/>
          <p:cNvSpPr txBox="1">
            <a:spLocks noChangeArrowheads="1"/>
          </p:cNvSpPr>
          <p:nvPr/>
        </p:nvSpPr>
        <p:spPr bwMode="auto">
          <a:xfrm>
            <a:off x="2422525" y="4516438"/>
            <a:ext cx="2570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>
                <a:solidFill>
                  <a:srgbClr val="00CC00"/>
                </a:solidFill>
                <a:latin typeface="Arial Black" pitchFamily="34" charset="0"/>
              </a:rPr>
              <a:t>Coding region for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000">
                <a:solidFill>
                  <a:srgbClr val="00CC00"/>
                </a:solidFill>
                <a:latin typeface="Arial Black" pitchFamily="34" charset="0"/>
              </a:rPr>
              <a:t>        GFP</a:t>
            </a:r>
          </a:p>
        </p:txBody>
      </p:sp>
      <p:sp>
        <p:nvSpPr>
          <p:cNvPr id="98318" name="Oval 14"/>
          <p:cNvSpPr>
            <a:spLocks noChangeArrowheads="1"/>
          </p:cNvSpPr>
          <p:nvPr/>
        </p:nvSpPr>
        <p:spPr bwMode="auto">
          <a:xfrm>
            <a:off x="0" y="2895600"/>
            <a:ext cx="6019800" cy="2743200"/>
          </a:xfrm>
          <a:prstGeom prst="ellips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2400">
              <a:solidFill>
                <a:srgbClr val="000000"/>
              </a:solidFill>
            </a:endParaRPr>
          </a:p>
        </p:txBody>
      </p: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6172200" y="3886200"/>
            <a:ext cx="26717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Can be used to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 visualize the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expression of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     Gene A</a:t>
            </a:r>
          </a:p>
        </p:txBody>
      </p:sp>
      <p:sp>
        <p:nvSpPr>
          <p:cNvPr id="98320" name="Text Box 16"/>
          <p:cNvSpPr txBox="1">
            <a:spLocks noChangeArrowheads="1"/>
          </p:cNvSpPr>
          <p:nvPr/>
        </p:nvSpPr>
        <p:spPr bwMode="auto">
          <a:xfrm>
            <a:off x="107950" y="5943600"/>
            <a:ext cx="9036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2400">
                <a:solidFill>
                  <a:srgbClr val="FFFFFF"/>
                </a:solidFill>
                <a:latin typeface="Arial Black" pitchFamily="34" charset="0"/>
              </a:rPr>
              <a:t>Promoter for Gene A regulates the expression of GFP</a:t>
            </a:r>
          </a:p>
        </p:txBody>
      </p:sp>
    </p:spTree>
    <p:extLst>
      <p:ext uri="{BB962C8B-B14F-4D97-AF65-F5344CB8AC3E}">
        <p14:creationId xmlns:p14="http://schemas.microsoft.com/office/powerpoint/2010/main" val="343553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49388"/>
            <a:ext cx="8686800" cy="4572000"/>
          </a:xfrm>
        </p:spPr>
        <p:txBody>
          <a:bodyPr/>
          <a:lstStyle/>
          <a:p>
            <a:pPr eaLnBrk="1" hangingPunct="1"/>
            <a:r>
              <a:rPr lang="en-US" altLang="it-IT" sz="2800" smtClean="0">
                <a:solidFill>
                  <a:schemeClr val="bg1"/>
                </a:solidFill>
              </a:rPr>
              <a:t>Gene encoding GFP isolated from the jellyfish </a:t>
            </a:r>
            <a:r>
              <a:rPr lang="en-US" altLang="it-IT" sz="2800" i="1" smtClean="0">
                <a:solidFill>
                  <a:schemeClr val="bg1"/>
                </a:solidFill>
              </a:rPr>
              <a:t>Aequoria victoria</a:t>
            </a:r>
          </a:p>
          <a:p>
            <a:pPr lvl="1" eaLnBrk="1" hangingPunct="1"/>
            <a:r>
              <a:rPr lang="en-US" altLang="it-IT" sz="2400" i="1" smtClean="0">
                <a:solidFill>
                  <a:schemeClr val="bg1"/>
                </a:solidFill>
              </a:rPr>
              <a:t>GFP can be cloned and introduced into cells of other species</a:t>
            </a:r>
          </a:p>
          <a:p>
            <a:pPr eaLnBrk="1" hangingPunct="1"/>
            <a:endParaRPr lang="en-US" altLang="it-IT" sz="2800" smtClean="0">
              <a:solidFill>
                <a:schemeClr val="bg1"/>
              </a:solidFill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4265613"/>
            <a:ext cx="6192838" cy="245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738"/>
            <a:ext cx="207645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136900"/>
            <a:ext cx="3059112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0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  <p:pic>
        <p:nvPicPr>
          <p:cNvPr id="3" name="Picture 3" descr="D:\LAB\4. Albino Project\Albino figures\jpegs\Figure - YFP targeting [A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1" r="24995" b="50937"/>
          <a:stretch/>
        </p:blipFill>
        <p:spPr bwMode="auto">
          <a:xfrm>
            <a:off x="1187450" y="1773238"/>
            <a:ext cx="6480175" cy="186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LAB\4. Albino Project\Albino figures\jpegs\Figure - YFP targeting [A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48" t="26007" r="11811" b="53205"/>
          <a:stretch/>
        </p:blipFill>
        <p:spPr bwMode="auto">
          <a:xfrm>
            <a:off x="1773716" y="4087258"/>
            <a:ext cx="1057620" cy="8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46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81000" y="1276350"/>
            <a:ext cx="7772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it-IT" sz="2400" b="1" dirty="0">
                <a:solidFill>
                  <a:srgbClr val="FFFF00"/>
                </a:solidFill>
                <a:latin typeface="+mj-lt"/>
              </a:rPr>
              <a:t>Reporter genes</a:t>
            </a:r>
            <a:r>
              <a:rPr lang="en-GB" altLang="it-IT" sz="2400" dirty="0">
                <a:solidFill>
                  <a:schemeClr val="bg1"/>
                </a:solidFill>
                <a:latin typeface="+mj-lt"/>
              </a:rPr>
              <a:t> are nucleic acid sequences encoding easily assayed proteins. They are used to replace other coding regions whose protein products are difficult to assay. </a:t>
            </a: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228600" y="2825750"/>
            <a:ext cx="8915400" cy="1204913"/>
            <a:chOff x="144" y="720"/>
            <a:chExt cx="5616" cy="759"/>
          </a:xfrm>
        </p:grpSpPr>
        <p:sp>
          <p:nvSpPr>
            <p:cNvPr id="6154" name="Rectangle 4"/>
            <p:cNvSpPr>
              <a:spLocks noChangeArrowheads="1"/>
            </p:cNvSpPr>
            <p:nvPr/>
          </p:nvSpPr>
          <p:spPr bwMode="auto">
            <a:xfrm>
              <a:off x="292" y="960"/>
              <a:ext cx="1632" cy="19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55" name="Rectangle 5"/>
            <p:cNvSpPr>
              <a:spLocks noChangeArrowheads="1"/>
            </p:cNvSpPr>
            <p:nvPr/>
          </p:nvSpPr>
          <p:spPr bwMode="auto">
            <a:xfrm>
              <a:off x="1911" y="971"/>
              <a:ext cx="964" cy="17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56" name="Rectangle 6"/>
            <p:cNvSpPr>
              <a:spLocks noChangeArrowheads="1"/>
            </p:cNvSpPr>
            <p:nvPr/>
          </p:nvSpPr>
          <p:spPr bwMode="auto">
            <a:xfrm>
              <a:off x="2880" y="969"/>
              <a:ext cx="1617" cy="1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57" name="Text Box 7"/>
            <p:cNvSpPr txBox="1">
              <a:spLocks noChangeArrowheads="1"/>
            </p:cNvSpPr>
            <p:nvPr/>
          </p:nvSpPr>
          <p:spPr bwMode="auto">
            <a:xfrm>
              <a:off x="580" y="1248"/>
              <a:ext cx="10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1800" b="1" i="1">
                  <a:solidFill>
                    <a:srgbClr val="FFFF00"/>
                  </a:solidFill>
                  <a:latin typeface="+mj-lt"/>
                </a:rPr>
                <a:t>PROMOTER</a:t>
              </a:r>
            </a:p>
          </p:txBody>
        </p:sp>
        <p:sp>
          <p:nvSpPr>
            <p:cNvPr id="6158" name="Text Box 8"/>
            <p:cNvSpPr txBox="1">
              <a:spLocks noChangeArrowheads="1"/>
            </p:cNvSpPr>
            <p:nvPr/>
          </p:nvSpPr>
          <p:spPr bwMode="auto">
            <a:xfrm>
              <a:off x="1972" y="1248"/>
              <a:ext cx="7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1800" b="1" i="1">
                  <a:solidFill>
                    <a:schemeClr val="bg1"/>
                  </a:solidFill>
                  <a:latin typeface="+mj-lt"/>
                </a:rPr>
                <a:t>exon 1</a:t>
              </a:r>
            </a:p>
          </p:txBody>
        </p:sp>
        <p:sp>
          <p:nvSpPr>
            <p:cNvPr id="6159" name="Text Box 9"/>
            <p:cNvSpPr txBox="1">
              <a:spLocks noChangeArrowheads="1"/>
            </p:cNvSpPr>
            <p:nvPr/>
          </p:nvSpPr>
          <p:spPr bwMode="auto">
            <a:xfrm>
              <a:off x="4612" y="1248"/>
              <a:ext cx="7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1800" b="1" i="1">
                  <a:solidFill>
                    <a:schemeClr val="bg1"/>
                  </a:solidFill>
                  <a:latin typeface="+mj-lt"/>
                </a:rPr>
                <a:t>exon 2</a:t>
              </a:r>
            </a:p>
          </p:txBody>
        </p:sp>
        <p:sp>
          <p:nvSpPr>
            <p:cNvPr id="6160" name="Text Box 10"/>
            <p:cNvSpPr txBox="1">
              <a:spLocks noChangeArrowheads="1"/>
            </p:cNvSpPr>
            <p:nvPr/>
          </p:nvSpPr>
          <p:spPr bwMode="auto">
            <a:xfrm>
              <a:off x="3321" y="1248"/>
              <a:ext cx="76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1800" b="1" i="1">
                  <a:solidFill>
                    <a:schemeClr val="bg1"/>
                  </a:solidFill>
                  <a:latin typeface="+mj-lt"/>
                </a:rPr>
                <a:t>intron</a:t>
              </a:r>
            </a:p>
          </p:txBody>
        </p:sp>
        <p:sp>
          <p:nvSpPr>
            <p:cNvPr id="6161" name="Rectangle 11" descr="90%"/>
            <p:cNvSpPr>
              <a:spLocks noChangeArrowheads="1"/>
            </p:cNvSpPr>
            <p:nvPr/>
          </p:nvSpPr>
          <p:spPr bwMode="auto">
            <a:xfrm>
              <a:off x="4488" y="974"/>
              <a:ext cx="974" cy="174"/>
            </a:xfrm>
            <a:prstGeom prst="rect">
              <a:avLst/>
            </a:prstGeom>
            <a:pattFill prst="pct90">
              <a:fgClr>
                <a:srgbClr val="FFFF00"/>
              </a:fgClr>
              <a:bgClr>
                <a:schemeClr val="tx1"/>
              </a:bgClr>
            </a:patt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62" name="Text Box 12"/>
            <p:cNvSpPr txBox="1">
              <a:spLocks noChangeArrowheads="1"/>
            </p:cNvSpPr>
            <p:nvPr/>
          </p:nvSpPr>
          <p:spPr bwMode="auto">
            <a:xfrm>
              <a:off x="144" y="720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it-IT" sz="2400">
                  <a:solidFill>
                    <a:schemeClr val="bg1"/>
                  </a:solidFill>
                  <a:latin typeface="+mj-lt"/>
                </a:rPr>
                <a:t>5’</a:t>
              </a:r>
            </a:p>
          </p:txBody>
        </p:sp>
        <p:sp>
          <p:nvSpPr>
            <p:cNvPr id="6163" name="Text Box 13"/>
            <p:cNvSpPr txBox="1">
              <a:spLocks noChangeArrowheads="1"/>
            </p:cNvSpPr>
            <p:nvPr/>
          </p:nvSpPr>
          <p:spPr bwMode="auto">
            <a:xfrm>
              <a:off x="5424" y="720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GB" altLang="it-IT" sz="2400">
                  <a:solidFill>
                    <a:schemeClr val="bg1"/>
                  </a:solidFill>
                  <a:latin typeface="+mj-lt"/>
                </a:rPr>
                <a:t>3’</a:t>
              </a:r>
            </a:p>
          </p:txBody>
        </p:sp>
      </p:grpSp>
      <p:grpSp>
        <p:nvGrpSpPr>
          <p:cNvPr id="6148" name="Group 14"/>
          <p:cNvGrpSpPr>
            <a:grpSpLocks/>
          </p:cNvGrpSpPr>
          <p:nvPr/>
        </p:nvGrpSpPr>
        <p:grpSpPr bwMode="auto">
          <a:xfrm>
            <a:off x="457200" y="4724402"/>
            <a:ext cx="6775450" cy="1287463"/>
            <a:chOff x="292" y="3216"/>
            <a:chExt cx="4268" cy="811"/>
          </a:xfrm>
        </p:grpSpPr>
        <p:sp>
          <p:nvSpPr>
            <p:cNvPr id="6150" name="Rectangle 15"/>
            <p:cNvSpPr>
              <a:spLocks noChangeArrowheads="1"/>
            </p:cNvSpPr>
            <p:nvPr/>
          </p:nvSpPr>
          <p:spPr bwMode="auto">
            <a:xfrm>
              <a:off x="292" y="3216"/>
              <a:ext cx="1632" cy="19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51" name="Text Box 16"/>
            <p:cNvSpPr txBox="1">
              <a:spLocks noChangeArrowheads="1"/>
            </p:cNvSpPr>
            <p:nvPr/>
          </p:nvSpPr>
          <p:spPr bwMode="auto">
            <a:xfrm>
              <a:off x="580" y="3504"/>
              <a:ext cx="10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1800" b="1" i="1">
                  <a:solidFill>
                    <a:srgbClr val="FFFF00"/>
                  </a:solidFill>
                  <a:latin typeface="+mj-lt"/>
                </a:rPr>
                <a:t>PROMOTER</a:t>
              </a:r>
            </a:p>
          </p:txBody>
        </p:sp>
        <p:sp>
          <p:nvSpPr>
            <p:cNvPr id="6152" name="Rectangle 17" descr="Wide upward diagonal"/>
            <p:cNvSpPr>
              <a:spLocks noChangeArrowheads="1"/>
            </p:cNvSpPr>
            <p:nvPr/>
          </p:nvSpPr>
          <p:spPr bwMode="auto">
            <a:xfrm>
              <a:off x="1920" y="3216"/>
              <a:ext cx="2640" cy="192"/>
            </a:xfrm>
            <a:prstGeom prst="rect">
              <a:avLst/>
            </a:prstGeom>
            <a:pattFill prst="wdUpDiag">
              <a:fgClr>
                <a:schemeClr val="accent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 altLang="it-IT">
                <a:latin typeface="+mj-lt"/>
              </a:endParaRPr>
            </a:p>
          </p:txBody>
        </p:sp>
        <p:sp>
          <p:nvSpPr>
            <p:cNvPr id="6153" name="Text Box 18"/>
            <p:cNvSpPr txBox="1">
              <a:spLocks noChangeArrowheads="1"/>
            </p:cNvSpPr>
            <p:nvPr/>
          </p:nvSpPr>
          <p:spPr bwMode="auto">
            <a:xfrm>
              <a:off x="2256" y="3504"/>
              <a:ext cx="1920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Times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Times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Times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GB" altLang="it-IT" sz="2400" dirty="0">
                  <a:solidFill>
                    <a:srgbClr val="FFFF00"/>
                  </a:solidFill>
                  <a:latin typeface="+mj-lt"/>
                </a:rPr>
                <a:t>REPORTER GENE</a:t>
              </a:r>
              <a:br>
                <a:rPr lang="en-GB" altLang="it-IT" sz="2400" dirty="0">
                  <a:solidFill>
                    <a:srgbClr val="FFFF00"/>
                  </a:solidFill>
                  <a:latin typeface="+mj-lt"/>
                </a:rPr>
              </a:br>
              <a:r>
                <a:rPr lang="en-GB" altLang="it-IT" sz="2400" i="1" dirty="0">
                  <a:solidFill>
                    <a:srgbClr val="FFFF00"/>
                  </a:solidFill>
                  <a:latin typeface="+mj-lt"/>
                </a:rPr>
                <a:t>e.g. luciferase</a:t>
              </a:r>
            </a:p>
          </p:txBody>
        </p:sp>
      </p:grp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285750" y="419100"/>
            <a:ext cx="6800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GB" altLang="it-IT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Reporter gene technology</a:t>
            </a:r>
          </a:p>
        </p:txBody>
      </p:sp>
    </p:spTree>
    <p:extLst>
      <p:ext uri="{BB962C8B-B14F-4D97-AF65-F5344CB8AC3E}">
        <p14:creationId xmlns:p14="http://schemas.microsoft.com/office/powerpoint/2010/main" val="199120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8" t="19237" r="6567" b="10846"/>
          <a:stretch/>
        </p:blipFill>
        <p:spPr bwMode="auto">
          <a:xfrm>
            <a:off x="539552" y="1772816"/>
            <a:ext cx="8018609" cy="389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Green Fluorescent </a:t>
            </a:r>
            <a:b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</a:b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Protein (GFP)</a:t>
            </a:r>
          </a:p>
        </p:txBody>
      </p:sp>
    </p:spTree>
    <p:extLst>
      <p:ext uri="{BB962C8B-B14F-4D97-AF65-F5344CB8AC3E}">
        <p14:creationId xmlns:p14="http://schemas.microsoft.com/office/powerpoint/2010/main" val="138379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68341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16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68341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69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" y="0"/>
            <a:ext cx="9168342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6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69177" y="620688"/>
            <a:ext cx="7772400" cy="33528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At5g52640</a:t>
            </a:r>
          </a:p>
          <a:p>
            <a:pPr>
              <a:defRPr/>
            </a:pPr>
            <a:endParaRPr lang="en-US" altLang="it-IT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At5g56010</a:t>
            </a: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At3g22370</a:t>
            </a: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46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69177" y="620688"/>
            <a:ext cx="7772400" cy="33528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l-GR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Ανάλυση έκφρασης των γονιδίων</a:t>
            </a: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55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91" y="0"/>
            <a:ext cx="9172891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6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28"/>
            <a:ext cx="9144000" cy="5724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46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29" y="0"/>
            <a:ext cx="9157429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3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9" y="1"/>
            <a:ext cx="9149009" cy="514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04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solidFill>
                  <a:schemeClr val="bg1"/>
                </a:solidFill>
              </a:rPr>
              <a:t>Reporter Genes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3568" y="1844824"/>
            <a:ext cx="7772400" cy="4114800"/>
          </a:xfrm>
          <a:noFill/>
          <a:ln/>
        </p:spPr>
        <p:txBody>
          <a:bodyPr>
            <a:normAutofit/>
          </a:bodyPr>
          <a:lstStyle/>
          <a:p>
            <a:pPr>
              <a:spcAft>
                <a:spcPct val="40000"/>
              </a:spcAft>
            </a:pPr>
            <a:r>
              <a:rPr lang="en-US" dirty="0">
                <a:solidFill>
                  <a:schemeClr val="bg1"/>
                </a:solidFill>
                <a:latin typeface="+mj-lt"/>
              </a:rPr>
              <a:t>Genes which allow easy detection of expression </a:t>
            </a:r>
            <a:endParaRPr lang="el-GR" dirty="0" smtClean="0">
              <a:solidFill>
                <a:schemeClr val="bg1"/>
              </a:solidFill>
              <a:latin typeface="+mj-lt"/>
            </a:endParaRPr>
          </a:p>
          <a:p>
            <a:pPr>
              <a:spcAft>
                <a:spcPct val="40000"/>
              </a:spcAft>
            </a:pPr>
            <a:r>
              <a:rPr lang="en-US" dirty="0" smtClean="0">
                <a:solidFill>
                  <a:schemeClr val="bg1"/>
                </a:solidFill>
                <a:latin typeface="+mj-lt"/>
              </a:rPr>
              <a:t>Different </a:t>
            </a:r>
            <a:r>
              <a:rPr lang="en-US" dirty="0">
                <a:solidFill>
                  <a:schemeClr val="bg1"/>
                </a:solidFill>
                <a:latin typeface="+mj-lt"/>
              </a:rPr>
              <a:t>reporters useful for different experiments</a:t>
            </a:r>
          </a:p>
          <a:p>
            <a:pPr>
              <a:spcAft>
                <a:spcPct val="40000"/>
              </a:spcAft>
            </a:pPr>
            <a:r>
              <a:rPr lang="en-US" dirty="0">
                <a:solidFill>
                  <a:schemeClr val="bg1"/>
                </a:solidFill>
                <a:latin typeface="+mj-lt"/>
              </a:rPr>
              <a:t>Properties of the reporter gene must be tuned to the experiment</a:t>
            </a:r>
          </a:p>
          <a:p>
            <a:endParaRPr lang="en-AU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625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69177" y="620688"/>
            <a:ext cx="7772400" cy="335280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At5g52640</a:t>
            </a:r>
          </a:p>
          <a:p>
            <a:pPr>
              <a:defRPr/>
            </a:pPr>
            <a:endParaRPr lang="en-US" altLang="it-IT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At5g56010</a:t>
            </a: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At3g22370</a:t>
            </a: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3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69177" y="620688"/>
            <a:ext cx="7772400" cy="33528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l-GR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Ανάλυση στοιχείων του προαγωγέα</a:t>
            </a: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3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" y="-7640"/>
            <a:ext cx="9053910" cy="552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136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7" y="0"/>
            <a:ext cx="9168341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1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6" y="2377"/>
            <a:ext cx="9143999" cy="5730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53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69177" y="620688"/>
            <a:ext cx="7772400" cy="468052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At5g52640</a:t>
            </a:r>
          </a:p>
          <a:p>
            <a:pPr>
              <a:defRPr/>
            </a:pPr>
            <a:endParaRPr lang="en-US" altLang="it-IT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At5g56010</a:t>
            </a: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At3g22370</a:t>
            </a: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r>
              <a:rPr lang="en-US" altLang="it-IT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Hypoxia/heavy metals/temperature</a:t>
            </a: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>
              <a:defRPr/>
            </a:pPr>
            <a:endParaRPr lang="en-US" altLang="it-IT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956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685800" y="330200"/>
            <a:ext cx="74390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l-GR" dirty="0" smtClean="0">
                <a:latin typeface="+mn-lt"/>
              </a:rPr>
              <a:t>Επιθυμητά χαρακτηριστικά</a:t>
            </a:r>
            <a:endParaRPr lang="en-AU" dirty="0">
              <a:latin typeface="+mn-lt"/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656945" y="1772816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>
                <a:solidFill>
                  <a:schemeClr val="bg1"/>
                </a:solidFill>
              </a:rPr>
              <a:t>Short coding sequence (easy to manipulate)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>
                <a:solidFill>
                  <a:schemeClr val="bg1"/>
                </a:solidFill>
              </a:rPr>
              <a:t>Low (preferably no) endogenous activity in plants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>
                <a:solidFill>
                  <a:schemeClr val="bg1"/>
                </a:solidFill>
              </a:rPr>
              <a:t>No endogenous substrates in plants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>
                <a:solidFill>
                  <a:schemeClr val="bg1"/>
                </a:solidFill>
              </a:rPr>
              <a:t>Easy, quantitative assay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 smtClean="0">
                <a:solidFill>
                  <a:schemeClr val="bg1"/>
                </a:solidFill>
              </a:rPr>
              <a:t>Active </a:t>
            </a:r>
            <a:r>
              <a:rPr lang="en-AU" dirty="0">
                <a:solidFill>
                  <a:schemeClr val="bg1"/>
                </a:solidFill>
              </a:rPr>
              <a:t>and stable under a range of cellular conditions</a:t>
            </a:r>
          </a:p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AU" dirty="0">
                <a:solidFill>
                  <a:schemeClr val="bg1"/>
                </a:solidFill>
              </a:rPr>
              <a:t>Cheap!!!</a:t>
            </a:r>
          </a:p>
        </p:txBody>
      </p:sp>
    </p:spTree>
    <p:extLst>
      <p:ext uri="{BB962C8B-B14F-4D97-AF65-F5344CB8AC3E}">
        <p14:creationId xmlns:p14="http://schemas.microsoft.com/office/powerpoint/2010/main" val="337039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/>
        </p:nvSpPr>
        <p:spPr bwMode="auto">
          <a:xfrm>
            <a:off x="685800" y="252349"/>
            <a:ext cx="74390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en-AU" dirty="0"/>
              <a:t>Reporter Genes</a:t>
            </a:r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16832"/>
            <a:ext cx="8534400" cy="413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1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Αποτέλεσμα εικόνας για gus x gal enzyme activ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7" y="3088729"/>
            <a:ext cx="431482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07950" algn="l"/>
              </a:tabLst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tabLst>
                <a:tab pos="107950" algn="l"/>
              </a:tabLst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tabLst>
                <a:tab pos="107950" algn="l"/>
              </a:tabLst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4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GUS Reporter Gene System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		GUS encodes the beta-</a:t>
            </a:r>
            <a:r>
              <a:rPr lang="en-US" altLang="it-IT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glucuronidase</a:t>
            </a: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enzyme from </a:t>
            </a:r>
            <a:r>
              <a:rPr lang="en-US" altLang="it-IT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E. coli</a:t>
            </a: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 active enzyme may be detected using </a:t>
            </a:r>
            <a:r>
              <a:rPr lang="el-GR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Χ-</a:t>
            </a:r>
            <a:r>
              <a:rPr lang="en-US" altLang="it-IT" sz="240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Cluc, </a:t>
            </a: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which forms an intense blue product after cleavage by </a:t>
            </a:r>
            <a:r>
              <a:rPr lang="en-US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β-</a:t>
            </a:r>
            <a:r>
              <a:rPr lang="en-US" altLang="it-IT" sz="24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glucuronidase</a:t>
            </a:r>
            <a:r>
              <a:rPr lang="en-US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44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3563938" y="5300663"/>
            <a:ext cx="287337" cy="288925"/>
          </a:xfrm>
          <a:custGeom>
            <a:avLst/>
            <a:gdLst>
              <a:gd name="T0" fmla="*/ 2676704 w 21600"/>
              <a:gd name="T1" fmla="*/ 0 h 21600"/>
              <a:gd name="T2" fmla="*/ 2676704 w 21600"/>
              <a:gd name="T3" fmla="*/ 2175324 h 21600"/>
              <a:gd name="T4" fmla="*/ 572825 w 21600"/>
              <a:gd name="T5" fmla="*/ 3864707 h 21600"/>
              <a:gd name="T6" fmla="*/ 3822341 w 21600"/>
              <a:gd name="T7" fmla="*/ 108766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051050" y="1017588"/>
            <a:ext cx="65516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el-GR" altLang="en-US" sz="1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Μπορούν διαγονίδια να χρησιμοποιηθούν ως βιοαισθητήρες?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71550" y="1011238"/>
            <a:ext cx="1747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l-GR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Ερώτηση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  <a:endParaRPr lang="el-GR" sz="16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71550" y="2019300"/>
            <a:ext cx="1747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l-GR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Εργαλείο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:</a:t>
            </a:r>
            <a:endParaRPr lang="el-GR" sz="16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1897063" y="5519738"/>
            <a:ext cx="4343400" cy="357187"/>
            <a:chOff x="1195" y="3477"/>
            <a:chExt cx="2736" cy="225"/>
          </a:xfrm>
        </p:grpSpPr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1195" y="3485"/>
              <a:ext cx="2736" cy="217"/>
              <a:chOff x="1800" y="3957"/>
              <a:chExt cx="6840" cy="360"/>
            </a:xfrm>
          </p:grpSpPr>
          <p:sp>
            <p:nvSpPr>
              <p:cNvPr id="11" name="Text Box 10" descr="Trellis"/>
              <p:cNvSpPr txBox="1">
                <a:spLocks noChangeArrowheads="1"/>
              </p:cNvSpPr>
              <p:nvPr/>
            </p:nvSpPr>
            <p:spPr bwMode="auto">
              <a:xfrm>
                <a:off x="1800" y="3957"/>
                <a:ext cx="6660" cy="360"/>
              </a:xfrm>
              <a:prstGeom prst="rect">
                <a:avLst/>
              </a:prstGeom>
              <a:pattFill prst="trellis">
                <a:fgClr>
                  <a:srgbClr val="808080"/>
                </a:fgClr>
                <a:bgClr>
                  <a:srgbClr val="FFFFFF"/>
                </a:bgClr>
              </a:patt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2340" y="3957"/>
                <a:ext cx="180" cy="36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>
                <a:off x="2877" y="3957"/>
                <a:ext cx="180" cy="36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4" name="Text Box 13"/>
              <p:cNvSpPr txBox="1">
                <a:spLocks noChangeArrowheads="1"/>
              </p:cNvSpPr>
              <p:nvPr/>
            </p:nvSpPr>
            <p:spPr bwMode="auto">
              <a:xfrm>
                <a:off x="3420" y="3957"/>
                <a:ext cx="180" cy="36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5" name="Text Box 14"/>
              <p:cNvSpPr txBox="1">
                <a:spLocks noChangeArrowheads="1"/>
              </p:cNvSpPr>
              <p:nvPr/>
            </p:nvSpPr>
            <p:spPr bwMode="auto">
              <a:xfrm>
                <a:off x="4500" y="3957"/>
                <a:ext cx="4140" cy="360"/>
              </a:xfrm>
              <a:prstGeom prst="rect">
                <a:avLst/>
              </a:prstGeom>
              <a:gradFill rotWithShape="1">
                <a:gsLst>
                  <a:gs pos="0">
                    <a:srgbClr val="000076"/>
                  </a:gs>
                  <a:gs pos="100000">
                    <a:srgbClr val="0000FF"/>
                  </a:gs>
                </a:gsLst>
                <a:lin ang="189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2789" y="3477"/>
              <a:ext cx="57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GUS</a:t>
              </a:r>
            </a:p>
          </p:txBody>
        </p:sp>
      </p:grp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1403350" y="4941888"/>
            <a:ext cx="504825" cy="433387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357313" y="4979988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el-GR" sz="1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ΙΑΑ</a:t>
            </a:r>
          </a:p>
        </p:txBody>
      </p: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1331913" y="5838825"/>
            <a:ext cx="571500" cy="433388"/>
            <a:chOff x="839" y="3678"/>
            <a:chExt cx="360" cy="273"/>
          </a:xfrm>
        </p:grpSpPr>
        <p:sp>
          <p:nvSpPr>
            <p:cNvPr id="19" name="AutoShape 19"/>
            <p:cNvSpPr>
              <a:spLocks noChangeArrowheads="1"/>
            </p:cNvSpPr>
            <p:nvPr/>
          </p:nvSpPr>
          <p:spPr bwMode="auto">
            <a:xfrm>
              <a:off x="868" y="3678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839" y="3702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1908175" y="5911850"/>
            <a:ext cx="571500" cy="433388"/>
            <a:chOff x="1202" y="3724"/>
            <a:chExt cx="360" cy="273"/>
          </a:xfrm>
        </p:grpSpPr>
        <p:sp>
          <p:nvSpPr>
            <p:cNvPr id="22" name="AutoShape 22"/>
            <p:cNvSpPr>
              <a:spLocks noChangeArrowheads="1"/>
            </p:cNvSpPr>
            <p:nvPr/>
          </p:nvSpPr>
          <p:spPr bwMode="auto">
            <a:xfrm>
              <a:off x="1231" y="3724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202" y="3748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2222500" y="5013325"/>
            <a:ext cx="571500" cy="433388"/>
            <a:chOff x="1400" y="3158"/>
            <a:chExt cx="360" cy="273"/>
          </a:xfrm>
        </p:grpSpPr>
        <p:sp>
          <p:nvSpPr>
            <p:cNvPr id="25" name="AutoShape 25"/>
            <p:cNvSpPr>
              <a:spLocks noChangeArrowheads="1"/>
            </p:cNvSpPr>
            <p:nvPr/>
          </p:nvSpPr>
          <p:spPr bwMode="auto">
            <a:xfrm>
              <a:off x="1429" y="3158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Text Box 26"/>
            <p:cNvSpPr txBox="1">
              <a:spLocks noChangeArrowheads="1"/>
            </p:cNvSpPr>
            <p:nvPr/>
          </p:nvSpPr>
          <p:spPr bwMode="auto">
            <a:xfrm>
              <a:off x="1400" y="3182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2771775" y="5046663"/>
            <a:ext cx="571500" cy="433387"/>
            <a:chOff x="1746" y="3179"/>
            <a:chExt cx="360" cy="273"/>
          </a:xfrm>
        </p:grpSpPr>
        <p:sp>
          <p:nvSpPr>
            <p:cNvPr id="28" name="AutoShape 28"/>
            <p:cNvSpPr>
              <a:spLocks noChangeArrowheads="1"/>
            </p:cNvSpPr>
            <p:nvPr/>
          </p:nvSpPr>
          <p:spPr bwMode="auto">
            <a:xfrm>
              <a:off x="1775" y="3179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1746" y="3203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grpSp>
        <p:nvGrpSpPr>
          <p:cNvPr id="30" name="Group 30"/>
          <p:cNvGrpSpPr>
            <a:grpSpLocks/>
          </p:cNvGrpSpPr>
          <p:nvPr/>
        </p:nvGrpSpPr>
        <p:grpSpPr bwMode="auto">
          <a:xfrm>
            <a:off x="2700338" y="5983288"/>
            <a:ext cx="571500" cy="433387"/>
            <a:chOff x="1701" y="3769"/>
            <a:chExt cx="360" cy="273"/>
          </a:xfrm>
        </p:grpSpPr>
        <p:sp>
          <p:nvSpPr>
            <p:cNvPr id="31" name="AutoShape 31"/>
            <p:cNvSpPr>
              <a:spLocks noChangeArrowheads="1"/>
            </p:cNvSpPr>
            <p:nvPr/>
          </p:nvSpPr>
          <p:spPr bwMode="auto">
            <a:xfrm>
              <a:off x="1730" y="3769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1701" y="3793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grpSp>
        <p:nvGrpSpPr>
          <p:cNvPr id="33" name="Group 33"/>
          <p:cNvGrpSpPr>
            <a:grpSpLocks/>
          </p:cNvGrpSpPr>
          <p:nvPr/>
        </p:nvGrpSpPr>
        <p:grpSpPr bwMode="auto">
          <a:xfrm>
            <a:off x="1835150" y="4686300"/>
            <a:ext cx="571500" cy="433388"/>
            <a:chOff x="1156" y="2952"/>
            <a:chExt cx="360" cy="273"/>
          </a:xfrm>
        </p:grpSpPr>
        <p:sp>
          <p:nvSpPr>
            <p:cNvPr id="34" name="AutoShape 34"/>
            <p:cNvSpPr>
              <a:spLocks noChangeArrowheads="1"/>
            </p:cNvSpPr>
            <p:nvPr/>
          </p:nvSpPr>
          <p:spPr bwMode="auto">
            <a:xfrm>
              <a:off x="1185" y="2952"/>
              <a:ext cx="318" cy="273"/>
            </a:xfrm>
            <a:prstGeom prst="star16">
              <a:avLst>
                <a:gd name="adj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1156" y="2976"/>
              <a:ext cx="36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r>
                <a:rPr lang="el-GR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  <a:cs typeface="Calibri" pitchFamily="34" charset="0"/>
                </a:rPr>
                <a:t>ΙΑΑ</a:t>
              </a:r>
            </a:p>
          </p:txBody>
        </p:sp>
      </p:grpSp>
      <p:sp>
        <p:nvSpPr>
          <p:cNvPr id="36" name="Text Box 36"/>
          <p:cNvSpPr txBox="1">
            <a:spLocks noChangeArrowheads="1"/>
          </p:cNvSpPr>
          <p:nvPr/>
        </p:nvSpPr>
        <p:spPr bwMode="auto">
          <a:xfrm>
            <a:off x="7092950" y="5084763"/>
            <a:ext cx="1079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7164388" y="5157788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8" name="Group 38"/>
          <p:cNvGrpSpPr>
            <a:grpSpLocks/>
          </p:cNvGrpSpPr>
          <p:nvPr/>
        </p:nvGrpSpPr>
        <p:grpSpPr bwMode="auto">
          <a:xfrm>
            <a:off x="6227763" y="4076700"/>
            <a:ext cx="2843212" cy="2708275"/>
            <a:chOff x="3923" y="2568"/>
            <a:chExt cx="1791" cy="1706"/>
          </a:xfrm>
        </p:grpSpPr>
        <p:sp>
          <p:nvSpPr>
            <p:cNvPr id="39" name="AutoShape 39"/>
            <p:cNvSpPr>
              <a:spLocks noChangeArrowheads="1"/>
            </p:cNvSpPr>
            <p:nvPr/>
          </p:nvSpPr>
          <p:spPr bwMode="auto">
            <a:xfrm>
              <a:off x="3923" y="2568"/>
              <a:ext cx="1791" cy="1706"/>
            </a:xfrm>
            <a:prstGeom prst="irregularSeal1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l-G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0" name="Text Box 40"/>
            <p:cNvSpPr txBox="1">
              <a:spLocks noChangeArrowheads="1"/>
            </p:cNvSpPr>
            <p:nvPr/>
          </p:nvSpPr>
          <p:spPr bwMode="auto">
            <a:xfrm>
              <a:off x="4286" y="3249"/>
              <a:ext cx="99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l-GR" altLang="en-US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Μπλε Χρώμα</a:t>
              </a:r>
            </a:p>
          </p:txBody>
        </p:sp>
      </p:grp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900113" y="2025650"/>
            <a:ext cx="74882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l-GR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                 </a:t>
            </a:r>
            <a:r>
              <a:rPr lang="el-GR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el-GR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Η κατασκευή </a:t>
            </a:r>
            <a:r>
              <a:rPr lang="en-US" sz="16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DR5:GUS </a:t>
            </a:r>
            <a:r>
              <a:rPr lang="el-GR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είναι δείκτης</a:t>
            </a:r>
            <a:r>
              <a:rPr lang="el-GR" sz="1600" b="1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για </a:t>
            </a:r>
            <a:r>
              <a:rPr lang="el-GR" sz="1600" b="1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ιστοχημικό</a:t>
            </a:r>
            <a:r>
              <a:rPr lang="el-GR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εντοπισμό ενδογενούς Αυξίνης</a:t>
            </a:r>
            <a:endParaRPr lang="el-GR" sz="1600" b="1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2" name="Group 43"/>
          <p:cNvGrpSpPr>
            <a:grpSpLocks/>
          </p:cNvGrpSpPr>
          <p:nvPr/>
        </p:nvGrpSpPr>
        <p:grpSpPr bwMode="auto">
          <a:xfrm>
            <a:off x="819150" y="2797175"/>
            <a:ext cx="5697538" cy="1651000"/>
            <a:chOff x="516" y="1762"/>
            <a:chExt cx="3589" cy="1040"/>
          </a:xfrm>
        </p:grpSpPr>
        <p:sp>
          <p:nvSpPr>
            <p:cNvPr id="43" name="Text Box 44"/>
            <p:cNvSpPr txBox="1">
              <a:spLocks noChangeArrowheads="1"/>
            </p:cNvSpPr>
            <p:nvPr/>
          </p:nvSpPr>
          <p:spPr bwMode="auto">
            <a:xfrm>
              <a:off x="516" y="1762"/>
              <a:ext cx="140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l-GR" altLang="en-US" sz="16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Στοιχεία Απόκρισης στην Αυξίνη</a:t>
              </a:r>
            </a:p>
          </p:txBody>
        </p:sp>
        <p:grpSp>
          <p:nvGrpSpPr>
            <p:cNvPr id="44" name="Group 45"/>
            <p:cNvGrpSpPr>
              <a:grpSpLocks/>
            </p:cNvGrpSpPr>
            <p:nvPr/>
          </p:nvGrpSpPr>
          <p:grpSpPr bwMode="auto">
            <a:xfrm>
              <a:off x="516" y="1807"/>
              <a:ext cx="3589" cy="995"/>
              <a:chOff x="516" y="1807"/>
              <a:chExt cx="3589" cy="995"/>
            </a:xfrm>
          </p:grpSpPr>
          <p:grpSp>
            <p:nvGrpSpPr>
              <p:cNvPr id="45" name="Group 46"/>
              <p:cNvGrpSpPr>
                <a:grpSpLocks/>
              </p:cNvGrpSpPr>
              <p:nvPr/>
            </p:nvGrpSpPr>
            <p:grpSpPr bwMode="auto">
              <a:xfrm>
                <a:off x="1196" y="2306"/>
                <a:ext cx="2736" cy="217"/>
                <a:chOff x="1800" y="3957"/>
                <a:chExt cx="6840" cy="360"/>
              </a:xfrm>
            </p:grpSpPr>
            <p:sp>
              <p:nvSpPr>
                <p:cNvPr id="60" name="Text Box 47" descr="Trellis"/>
                <p:cNvSpPr txBox="1">
                  <a:spLocks noChangeArrowheads="1"/>
                </p:cNvSpPr>
                <p:nvPr/>
              </p:nvSpPr>
              <p:spPr bwMode="auto">
                <a:xfrm>
                  <a:off x="1800" y="3957"/>
                  <a:ext cx="6660" cy="360"/>
                </a:xfrm>
                <a:prstGeom prst="rect">
                  <a:avLst/>
                </a:prstGeom>
                <a:pattFill prst="trellis">
                  <a:fgClr>
                    <a:srgbClr val="808080"/>
                  </a:fgClr>
                  <a:bgClr>
                    <a:srgbClr val="FFFFFF"/>
                  </a:bgClr>
                </a:patt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endParaRPr lang="en-US" altLang="en-US" sz="2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61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2340" y="3957"/>
                  <a:ext cx="180" cy="360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endParaRPr lang="en-US" altLang="en-US" sz="2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62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2877" y="3957"/>
                  <a:ext cx="180" cy="360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endParaRPr lang="en-US" altLang="en-US" sz="2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63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420" y="3957"/>
                  <a:ext cx="180" cy="360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endParaRPr lang="en-US" altLang="en-US" sz="2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64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4500" y="3957"/>
                  <a:ext cx="4140" cy="36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76"/>
                    </a:gs>
                    <a:gs pos="100000">
                      <a:srgbClr val="0000FF"/>
                    </a:gs>
                  </a:gsLst>
                  <a:lin ang="18900000" scaled="1"/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endParaRPr lang="en-US" altLang="en-US" sz="2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</p:grpSp>
          <p:sp>
            <p:nvSpPr>
              <p:cNvPr id="46" name="Line 52"/>
              <p:cNvSpPr>
                <a:spLocks noChangeShapeType="1"/>
              </p:cNvSpPr>
              <p:nvPr/>
            </p:nvSpPr>
            <p:spPr bwMode="auto">
              <a:xfrm>
                <a:off x="2276" y="2235"/>
                <a:ext cx="0" cy="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" name="Line 53"/>
              <p:cNvSpPr>
                <a:spLocks noChangeShapeType="1"/>
              </p:cNvSpPr>
              <p:nvPr/>
            </p:nvSpPr>
            <p:spPr bwMode="auto">
              <a:xfrm>
                <a:off x="3932" y="2235"/>
                <a:ext cx="0" cy="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" name="Text Box 54"/>
              <p:cNvSpPr txBox="1">
                <a:spLocks noChangeArrowheads="1"/>
              </p:cNvSpPr>
              <p:nvPr/>
            </p:nvSpPr>
            <p:spPr bwMode="auto">
              <a:xfrm>
                <a:off x="2108" y="2091"/>
                <a:ext cx="360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r>
                  <a:rPr lang="el-GR" altLang="en-US" sz="1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ATG</a:t>
                </a:r>
              </a:p>
            </p:txBody>
          </p:sp>
          <p:sp>
            <p:nvSpPr>
              <p:cNvPr id="49" name="Text Box 55"/>
              <p:cNvSpPr txBox="1">
                <a:spLocks noChangeArrowheads="1"/>
              </p:cNvSpPr>
              <p:nvPr/>
            </p:nvSpPr>
            <p:spPr bwMode="auto">
              <a:xfrm>
                <a:off x="3745" y="2110"/>
                <a:ext cx="360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r>
                  <a:rPr lang="el-GR" altLang="en-US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rPr>
                  <a:t>*</a:t>
                </a:r>
                <a:endParaRPr lang="el-GR" altLang="en-US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0" name="Text Box 56"/>
              <p:cNvSpPr txBox="1">
                <a:spLocks noChangeArrowheads="1"/>
              </p:cNvSpPr>
              <p:nvPr/>
            </p:nvSpPr>
            <p:spPr bwMode="auto">
              <a:xfrm>
                <a:off x="2790" y="2298"/>
                <a:ext cx="576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l-GR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alibri" pitchFamily="34" charset="0"/>
                    <a:cs typeface="Calibri" pitchFamily="34" charset="0"/>
                  </a:rPr>
                  <a:t>GUS</a:t>
                </a:r>
              </a:p>
            </p:txBody>
          </p:sp>
          <p:sp>
            <p:nvSpPr>
              <p:cNvPr id="51" name="Line 57"/>
              <p:cNvSpPr>
                <a:spLocks noChangeShapeType="1"/>
              </p:cNvSpPr>
              <p:nvPr/>
            </p:nvSpPr>
            <p:spPr bwMode="auto">
              <a:xfrm>
                <a:off x="924" y="2079"/>
                <a:ext cx="499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2" name="Line 58"/>
              <p:cNvSpPr>
                <a:spLocks noChangeShapeType="1"/>
              </p:cNvSpPr>
              <p:nvPr/>
            </p:nvSpPr>
            <p:spPr bwMode="auto">
              <a:xfrm>
                <a:off x="902" y="2071"/>
                <a:ext cx="760" cy="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" name="Line 59"/>
              <p:cNvSpPr>
                <a:spLocks noChangeShapeType="1"/>
              </p:cNvSpPr>
              <p:nvPr/>
            </p:nvSpPr>
            <p:spPr bwMode="auto">
              <a:xfrm>
                <a:off x="938" y="2072"/>
                <a:ext cx="919" cy="2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" name="Text Box 60"/>
              <p:cNvSpPr txBox="1">
                <a:spLocks noChangeArrowheads="1"/>
              </p:cNvSpPr>
              <p:nvPr/>
            </p:nvSpPr>
            <p:spPr bwMode="auto">
              <a:xfrm>
                <a:off x="516" y="1807"/>
                <a:ext cx="104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endParaRPr lang="en-US" altLang="en-US" sz="2400" b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grpSp>
            <p:nvGrpSpPr>
              <p:cNvPr id="55" name="Group 61"/>
              <p:cNvGrpSpPr>
                <a:grpSpLocks/>
              </p:cNvGrpSpPr>
              <p:nvPr/>
            </p:nvGrpSpPr>
            <p:grpSpPr bwMode="auto">
              <a:xfrm>
                <a:off x="997" y="2523"/>
                <a:ext cx="2933" cy="279"/>
                <a:chOff x="997" y="2561"/>
                <a:chExt cx="2933" cy="279"/>
              </a:xfrm>
            </p:grpSpPr>
            <p:sp>
              <p:nvSpPr>
                <p:cNvPr id="56" name="Text Box 62"/>
                <p:cNvSpPr txBox="1">
                  <a:spLocks noChangeArrowheads="1"/>
                </p:cNvSpPr>
                <p:nvPr/>
              </p:nvSpPr>
              <p:spPr bwMode="auto">
                <a:xfrm>
                  <a:off x="997" y="2628"/>
                  <a:ext cx="1316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l-GR" altLang="en-US" sz="1600" b="1">
                      <a:solidFill>
                        <a:schemeClr val="bg1"/>
                      </a:solidFill>
                      <a:latin typeface="Calibri" pitchFamily="34" charset="0"/>
                      <a:cs typeface="Calibri" pitchFamily="34" charset="0"/>
                    </a:rPr>
                    <a:t>Προαγωγέας</a:t>
                  </a:r>
                </a:p>
              </p:txBody>
            </p:sp>
            <p:sp>
              <p:nvSpPr>
                <p:cNvPr id="57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2449" y="2628"/>
                  <a:ext cx="1316" cy="2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l-GR" altLang="en-US" sz="1600" b="1">
                      <a:solidFill>
                        <a:schemeClr val="bg1"/>
                      </a:solidFill>
                      <a:latin typeface="Calibri" pitchFamily="34" charset="0"/>
                      <a:cs typeface="Calibri" pitchFamily="34" charset="0"/>
                    </a:rPr>
                    <a:t>Γονίδιο Αναφοράς</a:t>
                  </a:r>
                </a:p>
              </p:txBody>
            </p:sp>
            <p:sp>
              <p:nvSpPr>
                <p:cNvPr id="58" name="AutoShape 64"/>
                <p:cNvSpPr>
                  <a:spLocks/>
                </p:cNvSpPr>
                <p:nvPr/>
              </p:nvSpPr>
              <p:spPr bwMode="auto">
                <a:xfrm rot="5400000">
                  <a:off x="1683" y="2087"/>
                  <a:ext cx="96" cy="1057"/>
                </a:xfrm>
                <a:prstGeom prst="rightBrace">
                  <a:avLst>
                    <a:gd name="adj1" fmla="val 91753"/>
                    <a:gd name="adj2" fmla="val 50000"/>
                  </a:avLst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59" name="AutoShape 65"/>
                <p:cNvSpPr>
                  <a:spLocks/>
                </p:cNvSpPr>
                <p:nvPr/>
              </p:nvSpPr>
              <p:spPr bwMode="auto">
                <a:xfrm rot="5400000">
                  <a:off x="3045" y="1779"/>
                  <a:ext cx="103" cy="1667"/>
                </a:xfrm>
                <a:prstGeom prst="rightBrace">
                  <a:avLst>
                    <a:gd name="adj1" fmla="val 134871"/>
                    <a:gd name="adj2" fmla="val 50000"/>
                  </a:avLst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/>
                  <a:endParaRPr lang="en-US" altLang="en-US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8607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784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it-IT" altLang="it-IT" sz="24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07950" algn="l"/>
              </a:tabLst>
              <a:defRPr sz="3200">
                <a:solidFill>
                  <a:schemeClr val="tx1"/>
                </a:solidFill>
                <a:latin typeface="Times" charset="0"/>
              </a:defRPr>
            </a:lvl1pPr>
            <a:lvl2pPr>
              <a:tabLst>
                <a:tab pos="107950" algn="l"/>
              </a:tabLst>
              <a:defRPr sz="2800">
                <a:solidFill>
                  <a:schemeClr val="tx1"/>
                </a:solidFill>
                <a:latin typeface="Times" charset="0"/>
              </a:defRPr>
            </a:lvl2pPr>
            <a:lvl3pPr>
              <a:tabLst>
                <a:tab pos="107950" algn="l"/>
              </a:tabLst>
              <a:defRPr sz="2400">
                <a:solidFill>
                  <a:schemeClr val="tx1"/>
                </a:solidFill>
                <a:latin typeface="Times" charset="0"/>
              </a:defRPr>
            </a:lvl3pPr>
            <a:lvl4pPr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4pPr>
            <a:lvl5pPr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5pPr>
            <a:lvl6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6pPr>
            <a:lvl7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7pPr>
            <a:lvl8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8pPr>
            <a:lvl9pPr eaLnBrk="0" hangingPunct="0">
              <a:tabLst>
                <a:tab pos="107950" algn="l"/>
              </a:tabLst>
              <a:defRPr sz="2000">
                <a:solidFill>
                  <a:schemeClr val="tx1"/>
                </a:solidFill>
                <a:latin typeface="Times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sz="4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GUS Reporter Gene System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		GUS encodes the beta-</a:t>
            </a:r>
            <a:r>
              <a:rPr lang="en-US" altLang="it-IT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glucuronidase</a:t>
            </a: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enzyme from </a:t>
            </a:r>
            <a:r>
              <a:rPr lang="en-US" altLang="it-IT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E. coli</a:t>
            </a: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it-IT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altLang="it-IT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 active enzyme may be detected using X-gal, which forms an intense blue product after cleavage by </a:t>
            </a:r>
            <a:r>
              <a:rPr lang="en-US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β-</a:t>
            </a:r>
            <a:r>
              <a:rPr lang="en-US" altLang="it-IT" sz="24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glucuronidase</a:t>
            </a:r>
            <a:r>
              <a:rPr lang="en-US" altLang="it-IT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altLang="it-IT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316" name="Picture 6" descr="Arabidopsis myosin promoter driving GUS reporter gene (Nebenführ lab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61048"/>
            <a:ext cx="28956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8" descr="ANd9GcQOG_w8dq7QwDfGvz67iWXStVBSqdwN7oly5NXb0iKfUiHV17A1HoFRv1aCNA"/>
          <p:cNvPicPr>
            <a:picLocks noChangeAspect="1" noChangeArrowheads="1"/>
          </p:cNvPicPr>
          <p:nvPr/>
        </p:nvPicPr>
        <p:blipFill>
          <a:blip r:embed="rId3">
            <a:lum bright="-30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3962400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65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27088" y="965200"/>
            <a:ext cx="7200900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 altLang="en-US" sz="17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Πρότυπο έκφρασης της κατασκευής </a:t>
            </a:r>
            <a:r>
              <a:rPr lang="en-GB" altLang="en-US" sz="17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DR5:GUS</a:t>
            </a: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50825" y="1628775"/>
            <a:ext cx="4059238" cy="3032125"/>
            <a:chOff x="158" y="1026"/>
            <a:chExt cx="2557" cy="1910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320" y="1504"/>
              <a:ext cx="1910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8" y="1026"/>
              <a:ext cx="1587" cy="1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839" y="2718"/>
              <a:ext cx="272" cy="19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wt</a:t>
              </a:r>
              <a:endParaRPr lang="el-GR" sz="1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443" y="1043"/>
              <a:ext cx="272" cy="19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400" b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wt</a:t>
              </a:r>
              <a:endParaRPr lang="el-GR" sz="1400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4608513" y="1628775"/>
            <a:ext cx="4067175" cy="3033713"/>
            <a:chOff x="2903" y="1026"/>
            <a:chExt cx="2562" cy="1911"/>
          </a:xfrm>
        </p:grpSpPr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" y="1026"/>
              <a:ext cx="952" cy="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3" y="1026"/>
              <a:ext cx="1587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173" y="1026"/>
              <a:ext cx="317" cy="19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trh1</a:t>
              </a:r>
              <a:endParaRPr lang="el-GR" sz="1400" b="1" i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5141" y="2640"/>
              <a:ext cx="317" cy="192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400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trh1</a:t>
              </a:r>
              <a:endParaRPr lang="el-GR" sz="1400" b="1" i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39750" y="4797425"/>
            <a:ext cx="3168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11188" y="5084763"/>
            <a:ext cx="23050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16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733425" y="3573463"/>
            <a:ext cx="3478213" cy="2509837"/>
            <a:chOff x="462" y="2251"/>
            <a:chExt cx="2191" cy="1581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1111" y="3158"/>
              <a:ext cx="1542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l-GR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Χρώση </a:t>
              </a:r>
              <a:r>
                <a:rPr lang="en-US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GUS:</a:t>
              </a: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en-US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*</a:t>
              </a:r>
              <a:r>
                <a:rPr lang="el-GR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Στο εφησυχάζον κέντρο</a:t>
              </a: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el-GR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* Κύτταρα καλύπτρας</a:t>
              </a: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812" y="2796"/>
              <a:ext cx="596" cy="4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462" y="2251"/>
              <a:ext cx="363" cy="726"/>
            </a:xfrm>
            <a:prstGeom prst="ellips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3635375" y="3368675"/>
            <a:ext cx="4506913" cy="1789113"/>
            <a:chOff x="2290" y="2122"/>
            <a:chExt cx="2839" cy="1127"/>
          </a:xfrm>
        </p:grpSpPr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4721" y="2122"/>
              <a:ext cx="408" cy="771"/>
            </a:xfrm>
            <a:prstGeom prst="ellips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endParaRPr lang="en-US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2290" y="2523"/>
              <a:ext cx="2416" cy="72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5292725" y="2689225"/>
            <a:ext cx="2447925" cy="2882900"/>
            <a:chOff x="3334" y="1694"/>
            <a:chExt cx="1542" cy="1816"/>
          </a:xfrm>
        </p:grpSpPr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3560" y="1888"/>
              <a:ext cx="525" cy="1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878" y="1752"/>
              <a:ext cx="217" cy="1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3334" y="3067"/>
              <a:ext cx="1542" cy="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el-GR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Χρώση </a:t>
              </a:r>
              <a:r>
                <a:rPr lang="en-US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GUS:</a:t>
              </a:r>
            </a:p>
            <a:p>
              <a:pPr eaLnBrk="0" hangingPunct="0">
                <a:spcBef>
                  <a:spcPct val="50000"/>
                </a:spcBef>
                <a:defRPr/>
              </a:pPr>
              <a:r>
                <a:rPr lang="el-GR" sz="16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+ Πρωτοξυλικά στοιχεία</a:t>
              </a:r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 flipH="1">
              <a:off x="4090" y="1694"/>
              <a:ext cx="737" cy="13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95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alt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412</Words>
  <Application>Microsoft Office PowerPoint</Application>
  <PresentationFormat>On-screen Show (4:3)</PresentationFormat>
  <Paragraphs>135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Office Theme</vt:lpstr>
      <vt:lpstr>Default Design</vt:lpstr>
      <vt:lpstr>1_Default Design</vt:lpstr>
      <vt:lpstr>PowerPoint Presentation</vt:lpstr>
      <vt:lpstr>PowerPoint Presentation</vt:lpstr>
      <vt:lpstr>Reporter Genes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Green Fluorescent  Protein (GFP)</vt:lpstr>
      <vt:lpstr>Green Fluorescent  Protein (GFP)</vt:lpstr>
      <vt:lpstr>PowerPoint Presentation</vt:lpstr>
      <vt:lpstr>Green Fluorescent  Protein (GFP)</vt:lpstr>
      <vt:lpstr>Green Fluorescent  Protein (GFP)</vt:lpstr>
      <vt:lpstr>PowerPoint Presentation</vt:lpstr>
      <vt:lpstr>Green Fluorescent  Protein (GFP)</vt:lpstr>
      <vt:lpstr>Green Fluorescent  Protein (GFP)</vt:lpstr>
      <vt:lpstr>Green Fluorescent  Protein (GFP)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MoBi</dc:creator>
  <cp:lastModifiedBy>MoBi</cp:lastModifiedBy>
  <cp:revision>13</cp:revision>
  <dcterms:created xsi:type="dcterms:W3CDTF">2018-03-07T07:53:24Z</dcterms:created>
  <dcterms:modified xsi:type="dcterms:W3CDTF">2018-03-21T12:03:16Z</dcterms:modified>
</cp:coreProperties>
</file>